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75" r:id="rId3"/>
    <p:sldId id="277" r:id="rId4"/>
    <p:sldId id="278" r:id="rId5"/>
    <p:sldId id="280" r:id="rId6"/>
    <p:sldId id="279" r:id="rId7"/>
    <p:sldId id="282" r:id="rId8"/>
    <p:sldId id="283" r:id="rId9"/>
    <p:sldId id="276" r:id="rId10"/>
    <p:sldId id="284" r:id="rId11"/>
    <p:sldId id="281" r:id="rId12"/>
    <p:sldId id="285" r:id="rId13"/>
    <p:sldId id="269" r:id="rId14"/>
    <p:sldId id="286" r:id="rId15"/>
    <p:sldId id="291" r:id="rId16"/>
    <p:sldId id="260" r:id="rId17"/>
    <p:sldId id="292" r:id="rId18"/>
    <p:sldId id="293" r:id="rId19"/>
    <p:sldId id="294" r:id="rId20"/>
    <p:sldId id="295" r:id="rId21"/>
    <p:sldId id="297" r:id="rId22"/>
    <p:sldId id="298" r:id="rId23"/>
    <p:sldId id="265" r:id="rId24"/>
    <p:sldId id="300" r:id="rId25"/>
    <p:sldId id="299" r:id="rId26"/>
    <p:sldId id="301" r:id="rId27"/>
    <p:sldId id="302" r:id="rId28"/>
    <p:sldId id="287" r:id="rId29"/>
    <p:sldId id="288" r:id="rId30"/>
    <p:sldId id="290" r:id="rId31"/>
    <p:sldId id="289" r:id="rId32"/>
    <p:sldId id="267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00" autoAdjust="0"/>
  </p:normalViewPr>
  <p:slideViewPr>
    <p:cSldViewPr>
      <p:cViewPr varScale="1">
        <p:scale>
          <a:sx n="62" d="100"/>
          <a:sy n="62" d="100"/>
        </p:scale>
        <p:origin x="16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C8BE9-41E5-264A-95CF-FFF8B13411AE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168C7A-4A6F-3043-AFCD-366B969951A9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go</a:t>
          </a:r>
          <a:endParaRPr lang="en-US" dirty="0">
            <a:latin typeface="Verdana"/>
            <a:cs typeface="Verdana"/>
          </a:endParaRPr>
        </a:p>
      </dgm:t>
    </dgm:pt>
    <dgm:pt modelId="{BD54D2AC-1D6C-B741-ABB3-9698D5E2D87D}" type="parTrans" cxnId="{2E43D11A-24DE-D943-B849-A6D6C9C7A6A9}">
      <dgm:prSet/>
      <dgm:spPr/>
      <dgm:t>
        <a:bodyPr/>
        <a:lstStyle/>
        <a:p>
          <a:endParaRPr lang="en-US"/>
        </a:p>
      </dgm:t>
    </dgm:pt>
    <dgm:pt modelId="{99AC2A71-97B1-9548-B2A5-CED1914695A7}" type="sibTrans" cxnId="{2E43D11A-24DE-D943-B849-A6D6C9C7A6A9}">
      <dgm:prSet/>
      <dgm:spPr/>
      <dgm:t>
        <a:bodyPr/>
        <a:lstStyle/>
        <a:p>
          <a:endParaRPr lang="en-US"/>
        </a:p>
      </dgm:t>
    </dgm:pt>
    <dgm:pt modelId="{EB3B2BE9-281C-8D4A-BB63-CE721F5020CE}" type="pres">
      <dgm:prSet presAssocID="{AC1C8BE9-41E5-264A-95CF-FFF8B13411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D7B30AC-24AA-804F-9EED-C218EB97082E}" type="pres">
      <dgm:prSet presAssocID="{07168C7A-4A6F-3043-AFCD-366B969951A9}" presName="arrow" presStyleLbl="node1" presStyleIdx="0" presStyleCnt="1" custAng="15408681" custScaleX="39505" custScaleY="57433" custRadScaleRad="89841" custRadScaleInc="-39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6FE716-7177-B348-811A-DE7ADF6EAAC8}" type="presOf" srcId="{AC1C8BE9-41E5-264A-95CF-FFF8B13411AE}" destId="{EB3B2BE9-281C-8D4A-BB63-CE721F5020CE}" srcOrd="0" destOrd="0" presId="urn:microsoft.com/office/officeart/2005/8/layout/arrow1"/>
    <dgm:cxn modelId="{96FE5380-1ACE-B542-8C2E-1EDC9FE08062}" type="presOf" srcId="{07168C7A-4A6F-3043-AFCD-366B969951A9}" destId="{AD7B30AC-24AA-804F-9EED-C218EB97082E}" srcOrd="0" destOrd="0" presId="urn:microsoft.com/office/officeart/2005/8/layout/arrow1"/>
    <dgm:cxn modelId="{2E43D11A-24DE-D943-B849-A6D6C9C7A6A9}" srcId="{AC1C8BE9-41E5-264A-95CF-FFF8B13411AE}" destId="{07168C7A-4A6F-3043-AFCD-366B969951A9}" srcOrd="0" destOrd="0" parTransId="{BD54D2AC-1D6C-B741-ABB3-9698D5E2D87D}" sibTransId="{99AC2A71-97B1-9548-B2A5-CED1914695A7}"/>
    <dgm:cxn modelId="{ED5FF2EB-BB17-9E42-B307-B3F8B9BB3F2F}" type="presParOf" srcId="{EB3B2BE9-281C-8D4A-BB63-CE721F5020CE}" destId="{AD7B30AC-24AA-804F-9EED-C218EB97082E}" srcOrd="0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F1B8D-D6E8-044F-A94D-4AA92AC1F23C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25253C2B-77E3-1040-AA33-80608948FF99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Java</a:t>
          </a:r>
          <a:endParaRPr lang="en-US" dirty="0">
            <a:latin typeface="Verdana"/>
            <a:cs typeface="Verdana"/>
          </a:endParaRPr>
        </a:p>
      </dgm:t>
    </dgm:pt>
    <dgm:pt modelId="{3FA7490F-86AA-9F41-8986-C7D63B32FC44}" type="parTrans" cxnId="{3FCF663C-49EA-0243-91DF-54783ACE05AF}">
      <dgm:prSet/>
      <dgm:spPr/>
      <dgm:t>
        <a:bodyPr/>
        <a:lstStyle/>
        <a:p>
          <a:endParaRPr lang="en-US"/>
        </a:p>
      </dgm:t>
    </dgm:pt>
    <dgm:pt modelId="{3333EB03-1A77-DE46-80C6-BB9CDBF04077}" type="sibTrans" cxnId="{3FCF663C-49EA-0243-91DF-54783ACE05AF}">
      <dgm:prSet/>
      <dgm:spPr/>
      <dgm:t>
        <a:bodyPr/>
        <a:lstStyle/>
        <a:p>
          <a:endParaRPr lang="en-US"/>
        </a:p>
      </dgm:t>
    </dgm:pt>
    <dgm:pt modelId="{13830315-A2A4-3D48-B247-EF2777947B11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C</a:t>
          </a:r>
          <a:endParaRPr lang="en-US" dirty="0">
            <a:latin typeface="Verdana"/>
            <a:cs typeface="Verdana"/>
          </a:endParaRPr>
        </a:p>
      </dgm:t>
    </dgm:pt>
    <dgm:pt modelId="{B4CEF4F1-FBB4-0F47-9CA7-FD74F6708AB6}" type="parTrans" cxnId="{1E3F1535-9767-C04D-8EC1-7DD3AECD23B3}">
      <dgm:prSet/>
      <dgm:spPr/>
      <dgm:t>
        <a:bodyPr/>
        <a:lstStyle/>
        <a:p>
          <a:endParaRPr lang="en-US"/>
        </a:p>
      </dgm:t>
    </dgm:pt>
    <dgm:pt modelId="{318ACB92-5D8F-564A-BEAC-B01E352B40D7}" type="sibTrans" cxnId="{1E3F1535-9767-C04D-8EC1-7DD3AECD23B3}">
      <dgm:prSet/>
      <dgm:spPr/>
      <dgm:t>
        <a:bodyPr/>
        <a:lstStyle/>
        <a:p>
          <a:endParaRPr lang="en-US"/>
        </a:p>
      </dgm:t>
    </dgm:pt>
    <dgm:pt modelId="{9515ECDA-E053-E14E-912E-33A83609A9EF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Assembly</a:t>
          </a:r>
          <a:endParaRPr lang="en-US" dirty="0">
            <a:latin typeface="Verdana"/>
            <a:cs typeface="Verdana"/>
          </a:endParaRPr>
        </a:p>
      </dgm:t>
    </dgm:pt>
    <dgm:pt modelId="{25FB58E5-C255-C847-B169-18E59CEEF63B}" type="parTrans" cxnId="{7FAE5B8E-3AB1-084B-8A16-190325785713}">
      <dgm:prSet/>
      <dgm:spPr/>
      <dgm:t>
        <a:bodyPr/>
        <a:lstStyle/>
        <a:p>
          <a:endParaRPr lang="en-US"/>
        </a:p>
      </dgm:t>
    </dgm:pt>
    <dgm:pt modelId="{87670B11-C3B3-3E47-8C1A-318D0668C8DB}" type="sibTrans" cxnId="{7FAE5B8E-3AB1-084B-8A16-190325785713}">
      <dgm:prSet/>
      <dgm:spPr/>
      <dgm:t>
        <a:bodyPr/>
        <a:lstStyle/>
        <a:p>
          <a:endParaRPr lang="en-US"/>
        </a:p>
      </dgm:t>
    </dgm:pt>
    <dgm:pt modelId="{89041F0C-9BD2-B34C-AE39-AB03DFA027C3}" type="pres">
      <dgm:prSet presAssocID="{9F2F1B8D-D6E8-044F-A94D-4AA92AC1F23C}" presName="Name0" presStyleCnt="0">
        <dgm:presLayoutVars>
          <dgm:dir/>
          <dgm:resizeHandles val="exact"/>
        </dgm:presLayoutVars>
      </dgm:prSet>
      <dgm:spPr/>
    </dgm:pt>
    <dgm:pt modelId="{0CD7D485-C2C4-E742-BBEE-99156087F48B}" type="pres">
      <dgm:prSet presAssocID="{9F2F1B8D-D6E8-044F-A94D-4AA92AC1F23C}" presName="arrow" presStyleLbl="bgShp" presStyleIdx="0" presStyleCnt="1" custLinFactNeighborX="-8537" custLinFactNeighborY="3415"/>
      <dgm:spPr/>
    </dgm:pt>
    <dgm:pt modelId="{9A7B22CD-9299-FB45-B722-081FBFA18C92}" type="pres">
      <dgm:prSet presAssocID="{9F2F1B8D-D6E8-044F-A94D-4AA92AC1F23C}" presName="points" presStyleCnt="0"/>
      <dgm:spPr/>
    </dgm:pt>
    <dgm:pt modelId="{73C4F2DF-E439-E443-B38E-0B32C5123699}" type="pres">
      <dgm:prSet presAssocID="{25253C2B-77E3-1040-AA33-80608948FF99}" presName="compositeA" presStyleCnt="0"/>
      <dgm:spPr/>
    </dgm:pt>
    <dgm:pt modelId="{0DE5C123-6417-0E43-9135-C2954DF65BC1}" type="pres">
      <dgm:prSet presAssocID="{25253C2B-77E3-1040-AA33-80608948FF99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C7439-088E-E745-89BA-EB7CA134DB25}" type="pres">
      <dgm:prSet presAssocID="{25253C2B-77E3-1040-AA33-80608948FF99}" presName="circleA" presStyleLbl="node1" presStyleIdx="0" presStyleCnt="3"/>
      <dgm:spPr/>
    </dgm:pt>
    <dgm:pt modelId="{440C59A9-DCC5-AD4E-BD6A-DEBA1190C23A}" type="pres">
      <dgm:prSet presAssocID="{25253C2B-77E3-1040-AA33-80608948FF99}" presName="spaceA" presStyleCnt="0"/>
      <dgm:spPr/>
    </dgm:pt>
    <dgm:pt modelId="{B6F9CE3F-A15B-3F46-9105-6460AF0C1845}" type="pres">
      <dgm:prSet presAssocID="{3333EB03-1A77-DE46-80C6-BB9CDBF04077}" presName="space" presStyleCnt="0"/>
      <dgm:spPr/>
    </dgm:pt>
    <dgm:pt modelId="{229AAA76-90F1-C042-B445-6CAB397A4178}" type="pres">
      <dgm:prSet presAssocID="{13830315-A2A4-3D48-B247-EF2777947B11}" presName="compositeB" presStyleCnt="0"/>
      <dgm:spPr/>
    </dgm:pt>
    <dgm:pt modelId="{CBEA10E4-7A52-FF47-A89D-2E3F2102BEB5}" type="pres">
      <dgm:prSet presAssocID="{13830315-A2A4-3D48-B247-EF2777947B11}" presName="textB" presStyleLbl="revTx" presStyleIdx="1" presStyleCnt="3" custLinFactY="-50000" custLinFactNeighborX="287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B70317-F2EF-604D-97A9-E3D5A66DCCC8}" type="pres">
      <dgm:prSet presAssocID="{13830315-A2A4-3D48-B247-EF2777947B11}" presName="circleB" presStyleLbl="node1" presStyleIdx="1" presStyleCnt="3"/>
      <dgm:spPr/>
    </dgm:pt>
    <dgm:pt modelId="{6C99199D-7B96-D543-A838-4A7D59FD798B}" type="pres">
      <dgm:prSet presAssocID="{13830315-A2A4-3D48-B247-EF2777947B11}" presName="spaceB" presStyleCnt="0"/>
      <dgm:spPr/>
    </dgm:pt>
    <dgm:pt modelId="{57996458-0D9E-9849-8F2C-540343C02ADB}" type="pres">
      <dgm:prSet presAssocID="{318ACB92-5D8F-564A-BEAC-B01E352B40D7}" presName="space" presStyleCnt="0"/>
      <dgm:spPr/>
    </dgm:pt>
    <dgm:pt modelId="{6BD86D12-5D9B-2E42-802C-F416389ABD9F}" type="pres">
      <dgm:prSet presAssocID="{9515ECDA-E053-E14E-912E-33A83609A9EF}" presName="compositeA" presStyleCnt="0"/>
      <dgm:spPr/>
    </dgm:pt>
    <dgm:pt modelId="{8D0A84FF-3487-8046-9399-FEAF82223BBE}" type="pres">
      <dgm:prSet presAssocID="{9515ECDA-E053-E14E-912E-33A83609A9EF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EFD2FA-4038-FC42-BA23-AEC17099D547}" type="pres">
      <dgm:prSet presAssocID="{9515ECDA-E053-E14E-912E-33A83609A9EF}" presName="circleA" presStyleLbl="node1" presStyleIdx="2" presStyleCnt="3"/>
      <dgm:spPr/>
    </dgm:pt>
    <dgm:pt modelId="{C2A8BB19-53EC-F343-9BB0-D6BBB33B7410}" type="pres">
      <dgm:prSet presAssocID="{9515ECDA-E053-E14E-912E-33A83609A9EF}" presName="spaceA" presStyleCnt="0"/>
      <dgm:spPr/>
    </dgm:pt>
  </dgm:ptLst>
  <dgm:cxnLst>
    <dgm:cxn modelId="{1E3F1535-9767-C04D-8EC1-7DD3AECD23B3}" srcId="{9F2F1B8D-D6E8-044F-A94D-4AA92AC1F23C}" destId="{13830315-A2A4-3D48-B247-EF2777947B11}" srcOrd="1" destOrd="0" parTransId="{B4CEF4F1-FBB4-0F47-9CA7-FD74F6708AB6}" sibTransId="{318ACB92-5D8F-564A-BEAC-B01E352B40D7}"/>
    <dgm:cxn modelId="{AD7319A7-9BE3-504E-BD3A-3B3DED96CD46}" type="presOf" srcId="{9F2F1B8D-D6E8-044F-A94D-4AA92AC1F23C}" destId="{89041F0C-9BD2-B34C-AE39-AB03DFA027C3}" srcOrd="0" destOrd="0" presId="urn:microsoft.com/office/officeart/2005/8/layout/hProcess11"/>
    <dgm:cxn modelId="{ECA0C25F-069F-404D-BD6C-1660E275668C}" type="presOf" srcId="{13830315-A2A4-3D48-B247-EF2777947B11}" destId="{CBEA10E4-7A52-FF47-A89D-2E3F2102BEB5}" srcOrd="0" destOrd="0" presId="urn:microsoft.com/office/officeart/2005/8/layout/hProcess11"/>
    <dgm:cxn modelId="{7FAE5B8E-3AB1-084B-8A16-190325785713}" srcId="{9F2F1B8D-D6E8-044F-A94D-4AA92AC1F23C}" destId="{9515ECDA-E053-E14E-912E-33A83609A9EF}" srcOrd="2" destOrd="0" parTransId="{25FB58E5-C255-C847-B169-18E59CEEF63B}" sibTransId="{87670B11-C3B3-3E47-8C1A-318D0668C8DB}"/>
    <dgm:cxn modelId="{46CCD9B8-D5BC-B440-AF12-46A36D44E2A0}" type="presOf" srcId="{25253C2B-77E3-1040-AA33-80608948FF99}" destId="{0DE5C123-6417-0E43-9135-C2954DF65BC1}" srcOrd="0" destOrd="0" presId="urn:microsoft.com/office/officeart/2005/8/layout/hProcess11"/>
    <dgm:cxn modelId="{3FCF663C-49EA-0243-91DF-54783ACE05AF}" srcId="{9F2F1B8D-D6E8-044F-A94D-4AA92AC1F23C}" destId="{25253C2B-77E3-1040-AA33-80608948FF99}" srcOrd="0" destOrd="0" parTransId="{3FA7490F-86AA-9F41-8986-C7D63B32FC44}" sibTransId="{3333EB03-1A77-DE46-80C6-BB9CDBF04077}"/>
    <dgm:cxn modelId="{6CF26FA8-139E-8B48-8C14-063723B349B6}" type="presOf" srcId="{9515ECDA-E053-E14E-912E-33A83609A9EF}" destId="{8D0A84FF-3487-8046-9399-FEAF82223BBE}" srcOrd="0" destOrd="0" presId="urn:microsoft.com/office/officeart/2005/8/layout/hProcess11"/>
    <dgm:cxn modelId="{84DD39FF-606C-8F47-923F-7E9F007D1307}" type="presParOf" srcId="{89041F0C-9BD2-B34C-AE39-AB03DFA027C3}" destId="{0CD7D485-C2C4-E742-BBEE-99156087F48B}" srcOrd="0" destOrd="0" presId="urn:microsoft.com/office/officeart/2005/8/layout/hProcess11"/>
    <dgm:cxn modelId="{3D98F014-F2C1-8640-A20F-B9216AB0202E}" type="presParOf" srcId="{89041F0C-9BD2-B34C-AE39-AB03DFA027C3}" destId="{9A7B22CD-9299-FB45-B722-081FBFA18C92}" srcOrd="1" destOrd="0" presId="urn:microsoft.com/office/officeart/2005/8/layout/hProcess11"/>
    <dgm:cxn modelId="{8F4531F4-F45B-B041-AFB8-B6CC4E33ED8B}" type="presParOf" srcId="{9A7B22CD-9299-FB45-B722-081FBFA18C92}" destId="{73C4F2DF-E439-E443-B38E-0B32C5123699}" srcOrd="0" destOrd="0" presId="urn:microsoft.com/office/officeart/2005/8/layout/hProcess11"/>
    <dgm:cxn modelId="{1E23ABE9-D1A7-DB43-A1F2-9D5CAD6745EC}" type="presParOf" srcId="{73C4F2DF-E439-E443-B38E-0B32C5123699}" destId="{0DE5C123-6417-0E43-9135-C2954DF65BC1}" srcOrd="0" destOrd="0" presId="urn:microsoft.com/office/officeart/2005/8/layout/hProcess11"/>
    <dgm:cxn modelId="{3D41262C-B2B5-4243-9F60-7BB616635AA3}" type="presParOf" srcId="{73C4F2DF-E439-E443-B38E-0B32C5123699}" destId="{F34C7439-088E-E745-89BA-EB7CA134DB25}" srcOrd="1" destOrd="0" presId="urn:microsoft.com/office/officeart/2005/8/layout/hProcess11"/>
    <dgm:cxn modelId="{DD24CCA1-4607-E942-9512-62A5A5D637C1}" type="presParOf" srcId="{73C4F2DF-E439-E443-B38E-0B32C5123699}" destId="{440C59A9-DCC5-AD4E-BD6A-DEBA1190C23A}" srcOrd="2" destOrd="0" presId="urn:microsoft.com/office/officeart/2005/8/layout/hProcess11"/>
    <dgm:cxn modelId="{45776765-90B3-934F-9FDD-2F87E4DFF373}" type="presParOf" srcId="{9A7B22CD-9299-FB45-B722-081FBFA18C92}" destId="{B6F9CE3F-A15B-3F46-9105-6460AF0C1845}" srcOrd="1" destOrd="0" presId="urn:microsoft.com/office/officeart/2005/8/layout/hProcess11"/>
    <dgm:cxn modelId="{1F3ABE56-1E1F-5842-BE98-CF85D20F4EC0}" type="presParOf" srcId="{9A7B22CD-9299-FB45-B722-081FBFA18C92}" destId="{229AAA76-90F1-C042-B445-6CAB397A4178}" srcOrd="2" destOrd="0" presId="urn:microsoft.com/office/officeart/2005/8/layout/hProcess11"/>
    <dgm:cxn modelId="{9CE7D091-0257-4148-B0BF-5874629564C7}" type="presParOf" srcId="{229AAA76-90F1-C042-B445-6CAB397A4178}" destId="{CBEA10E4-7A52-FF47-A89D-2E3F2102BEB5}" srcOrd="0" destOrd="0" presId="urn:microsoft.com/office/officeart/2005/8/layout/hProcess11"/>
    <dgm:cxn modelId="{5AA2C064-7EDA-894B-9345-B55F42926A81}" type="presParOf" srcId="{229AAA76-90F1-C042-B445-6CAB397A4178}" destId="{EFB70317-F2EF-604D-97A9-E3D5A66DCCC8}" srcOrd="1" destOrd="0" presId="urn:microsoft.com/office/officeart/2005/8/layout/hProcess11"/>
    <dgm:cxn modelId="{70E60FC7-C595-2642-9C55-9D7CF6EE514C}" type="presParOf" srcId="{229AAA76-90F1-C042-B445-6CAB397A4178}" destId="{6C99199D-7B96-D543-A838-4A7D59FD798B}" srcOrd="2" destOrd="0" presId="urn:microsoft.com/office/officeart/2005/8/layout/hProcess11"/>
    <dgm:cxn modelId="{12BD2846-F403-D14F-AED8-1821ED6983A4}" type="presParOf" srcId="{9A7B22CD-9299-FB45-B722-081FBFA18C92}" destId="{57996458-0D9E-9849-8F2C-540343C02ADB}" srcOrd="3" destOrd="0" presId="urn:microsoft.com/office/officeart/2005/8/layout/hProcess11"/>
    <dgm:cxn modelId="{C109713C-7010-104E-8449-BC719863E5D1}" type="presParOf" srcId="{9A7B22CD-9299-FB45-B722-081FBFA18C92}" destId="{6BD86D12-5D9B-2E42-802C-F416389ABD9F}" srcOrd="4" destOrd="0" presId="urn:microsoft.com/office/officeart/2005/8/layout/hProcess11"/>
    <dgm:cxn modelId="{2413CE14-6969-DB47-B8B6-DF5C7659AA1A}" type="presParOf" srcId="{6BD86D12-5D9B-2E42-802C-F416389ABD9F}" destId="{8D0A84FF-3487-8046-9399-FEAF82223BBE}" srcOrd="0" destOrd="0" presId="urn:microsoft.com/office/officeart/2005/8/layout/hProcess11"/>
    <dgm:cxn modelId="{52F51C14-20A5-7F46-9A22-E4A460B0E3EB}" type="presParOf" srcId="{6BD86D12-5D9B-2E42-802C-F416389ABD9F}" destId="{57EFD2FA-4038-FC42-BA23-AEC17099D547}" srcOrd="1" destOrd="0" presId="urn:microsoft.com/office/officeart/2005/8/layout/hProcess11"/>
    <dgm:cxn modelId="{76E51DF6-CA04-DB40-A39D-2E105E16D729}" type="presParOf" srcId="{6BD86D12-5D9B-2E42-802C-F416389ABD9F}" destId="{C2A8BB19-53EC-F343-9BB0-D6BBB33B741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33A82F-3D4D-DC4A-9C40-1EFCA0F263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8F1B746-EFB7-B642-878B-A4EF17322D43}">
      <dgm:prSet phldrT="[Text]" custT="1"/>
      <dgm:spPr/>
      <dgm:t>
        <a:bodyPr/>
        <a:lstStyle/>
        <a:p>
          <a:r>
            <a:rPr lang="en-US" sz="1900" dirty="0" smtClean="0">
              <a:latin typeface="Verdana"/>
              <a:cs typeface="Verdana"/>
            </a:rPr>
            <a:t>PROGRAMA ESCRITO NA </a:t>
          </a:r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PROGRAMAÇÃO</a:t>
          </a:r>
        </a:p>
        <a:p>
          <a:r>
            <a:rPr lang="en-US" sz="1900" dirty="0" smtClean="0">
              <a:latin typeface="Verdana"/>
              <a:cs typeface="Verdana"/>
            </a:rPr>
            <a:t>(</a:t>
          </a:r>
          <a:r>
            <a:rPr lang="en-US" sz="1900" dirty="0" err="1" smtClean="0">
              <a:latin typeface="Verdana"/>
              <a:cs typeface="Verdana"/>
            </a:rPr>
            <a:t>em</a:t>
          </a:r>
          <a:r>
            <a:rPr lang="en-US" sz="1900" dirty="0" smtClean="0">
              <a:latin typeface="Verdana"/>
              <a:cs typeface="Verdana"/>
            </a:rPr>
            <a:t> um editor de </a:t>
          </a:r>
          <a:r>
            <a:rPr lang="en-US" sz="1900" dirty="0" err="1" smtClean="0">
              <a:latin typeface="Verdana"/>
              <a:cs typeface="Verdana"/>
            </a:rPr>
            <a:t>texto</a:t>
          </a:r>
          <a:r>
            <a:rPr lang="en-US" sz="1900" dirty="0" smtClean="0">
              <a:latin typeface="Verdana"/>
              <a:cs typeface="Verdana"/>
            </a:rPr>
            <a:t>)</a:t>
          </a:r>
          <a:endParaRPr lang="en-US" sz="1900" dirty="0">
            <a:latin typeface="Verdana"/>
            <a:cs typeface="Verdana"/>
          </a:endParaRPr>
        </a:p>
      </dgm:t>
    </dgm:pt>
    <dgm:pt modelId="{FF83BCDC-A752-8F40-8FE4-0657997F8E3D}" type="parTrans" cxnId="{4F6B8EB2-BE1F-CD45-ADDF-93A74FBDEB27}">
      <dgm:prSet/>
      <dgm:spPr/>
      <dgm:t>
        <a:bodyPr/>
        <a:lstStyle/>
        <a:p>
          <a:endParaRPr lang="en-US"/>
        </a:p>
      </dgm:t>
    </dgm:pt>
    <dgm:pt modelId="{5547A793-F8D8-F741-89DB-C57CCBFE093A}" type="sibTrans" cxnId="{4F6B8EB2-BE1F-CD45-ADDF-93A74FBDEB27}">
      <dgm:prSet/>
      <dgm:spPr/>
      <dgm:t>
        <a:bodyPr/>
        <a:lstStyle/>
        <a:p>
          <a:endParaRPr lang="en-US"/>
        </a:p>
      </dgm:t>
    </dgm:pt>
    <dgm:pt modelId="{09017D91-D7E2-F241-B26F-1D07E05EBCBD}">
      <dgm:prSet phldrT="[Text]" custT="1"/>
      <dgm:spPr/>
      <dgm:t>
        <a:bodyPr/>
        <a:lstStyle/>
        <a:p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</a:p>
        <a:p>
          <a:r>
            <a:rPr lang="en-US" sz="1900" dirty="0" smtClean="0">
              <a:latin typeface="Verdana"/>
              <a:cs typeface="Verdana"/>
            </a:rPr>
            <a:t>(</a:t>
          </a:r>
          <a:r>
            <a:rPr lang="en-US" sz="1900" dirty="0" err="1" smtClean="0">
              <a:latin typeface="Verdana"/>
              <a:cs typeface="Verdana"/>
            </a:rPr>
            <a:t>programa</a:t>
          </a:r>
          <a:r>
            <a:rPr lang="en-US" sz="1900" dirty="0" smtClean="0">
              <a:latin typeface="Verdana"/>
              <a:cs typeface="Verdana"/>
            </a:rPr>
            <a:t> </a:t>
          </a:r>
          <a:r>
            <a:rPr lang="en-US" sz="1900" dirty="0" err="1" smtClean="0">
              <a:latin typeface="Verdana"/>
              <a:cs typeface="Verdana"/>
            </a:rPr>
            <a:t>tradutor</a:t>
          </a:r>
          <a:r>
            <a:rPr lang="en-US" sz="1900" dirty="0" smtClean="0">
              <a:latin typeface="Verdana"/>
              <a:cs typeface="Verdana"/>
            </a:rPr>
            <a:t>)</a:t>
          </a:r>
          <a:endParaRPr lang="en-US" sz="1900" dirty="0">
            <a:latin typeface="Verdana"/>
            <a:cs typeface="Verdana"/>
          </a:endParaRPr>
        </a:p>
      </dgm:t>
    </dgm:pt>
    <dgm:pt modelId="{B6053B4A-A23A-F947-98C1-6ADDC2C50B7A}" type="parTrans" cxnId="{A2F0C84D-B0DB-F64D-A7E7-2817274D5C1B}">
      <dgm:prSet/>
      <dgm:spPr/>
      <dgm:t>
        <a:bodyPr/>
        <a:lstStyle/>
        <a:p>
          <a:endParaRPr lang="en-US"/>
        </a:p>
      </dgm:t>
    </dgm:pt>
    <dgm:pt modelId="{02DF1ED5-2D72-3A47-A80B-C1277EB4E73D}" type="sibTrans" cxnId="{A2F0C84D-B0DB-F64D-A7E7-2817274D5C1B}">
      <dgm:prSet/>
      <dgm:spPr/>
      <dgm:t>
        <a:bodyPr/>
        <a:lstStyle/>
        <a:p>
          <a:endParaRPr lang="en-US"/>
        </a:p>
      </dgm:t>
    </dgm:pt>
    <dgm:pt modelId="{AFD111F3-FA57-A04E-B1D9-1DF022474C02}">
      <dgm:prSet custT="1"/>
      <dgm:spPr/>
      <dgm:t>
        <a:bodyPr/>
        <a:lstStyle/>
        <a:p>
          <a:r>
            <a:rPr lang="pt-BR" sz="1900" dirty="0" smtClean="0">
              <a:latin typeface="Verdana"/>
              <a:cs typeface="Verdana"/>
            </a:rPr>
            <a:t>PROGRAMA EM </a:t>
          </a:r>
          <a:r>
            <a:rPr lang="pt-B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MÁQUINA </a:t>
          </a:r>
          <a:r>
            <a:rPr lang="pt-BR" sz="1900" dirty="0" smtClean="0">
              <a:latin typeface="Verdana"/>
              <a:cs typeface="Verdana"/>
            </a:rPr>
            <a:t>(binário)</a:t>
          </a:r>
          <a:endParaRPr lang="en-US" sz="1900" dirty="0">
            <a:latin typeface="Verdana"/>
            <a:cs typeface="Verdana"/>
          </a:endParaRPr>
        </a:p>
      </dgm:t>
    </dgm:pt>
    <dgm:pt modelId="{0B977733-72B4-404C-8A99-37805503024E}" type="parTrans" cxnId="{33A291BD-7078-2048-B9E2-E51753016B65}">
      <dgm:prSet/>
      <dgm:spPr/>
      <dgm:t>
        <a:bodyPr/>
        <a:lstStyle/>
        <a:p>
          <a:endParaRPr lang="en-US"/>
        </a:p>
      </dgm:t>
    </dgm:pt>
    <dgm:pt modelId="{9EDF3D0C-B73F-6346-B7CC-104396F01C6E}" type="sibTrans" cxnId="{33A291BD-7078-2048-B9E2-E51753016B65}">
      <dgm:prSet/>
      <dgm:spPr/>
      <dgm:t>
        <a:bodyPr/>
        <a:lstStyle/>
        <a:p>
          <a:endParaRPr lang="en-US"/>
        </a:p>
      </dgm:t>
    </dgm:pt>
    <dgm:pt modelId="{48CF2281-15D7-E741-9775-2807C391D10D}" type="pres">
      <dgm:prSet presAssocID="{F433A82F-3D4D-DC4A-9C40-1EFCA0F26375}" presName="Name0" presStyleCnt="0">
        <dgm:presLayoutVars>
          <dgm:dir/>
          <dgm:resizeHandles val="exact"/>
        </dgm:presLayoutVars>
      </dgm:prSet>
      <dgm:spPr/>
    </dgm:pt>
    <dgm:pt modelId="{B0E256FF-38D1-0E45-8ADD-67EDE81CA5A4}" type="pres">
      <dgm:prSet presAssocID="{98F1B746-EFB7-B642-878B-A4EF17322D43}" presName="node" presStyleLbl="node1" presStyleIdx="0" presStyleCnt="3" custScaleX="113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B6167-E45D-4942-8A0A-200840792E4B}" type="pres">
      <dgm:prSet presAssocID="{5547A793-F8D8-F741-89DB-C57CCBFE093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D959989-94BE-9748-B46C-3673D0EB3C03}" type="pres">
      <dgm:prSet presAssocID="{5547A793-F8D8-F741-89DB-C57CCBFE093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7B68088-B70A-9341-A152-6B0DC6FFB811}" type="pres">
      <dgm:prSet presAssocID="{09017D91-D7E2-F241-B26F-1D07E05EBCBD}" presName="node" presStyleLbl="node1" presStyleIdx="1" presStyleCnt="3" custScaleX="107236" custScaleY="110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AC2B5-BFCF-CF40-A4BC-33DAA733271E}" type="pres">
      <dgm:prSet presAssocID="{02DF1ED5-2D72-3A47-A80B-C1277EB4E7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4A62B6D-AA30-C24D-90F0-80D4205C3F02}" type="pres">
      <dgm:prSet presAssocID="{02DF1ED5-2D72-3A47-A80B-C1277EB4E7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59BF6C6-215D-4B4B-8006-8F6D0C6EF729}" type="pres">
      <dgm:prSet presAssocID="{AFD111F3-FA57-A04E-B1D9-1DF022474C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48481-6D8D-4F44-874D-DD920C382990}" type="presOf" srcId="{02DF1ED5-2D72-3A47-A80B-C1277EB4E73D}" destId="{44A62B6D-AA30-C24D-90F0-80D4205C3F02}" srcOrd="1" destOrd="0" presId="urn:microsoft.com/office/officeart/2005/8/layout/process1"/>
    <dgm:cxn modelId="{33A291BD-7078-2048-B9E2-E51753016B65}" srcId="{F433A82F-3D4D-DC4A-9C40-1EFCA0F26375}" destId="{AFD111F3-FA57-A04E-B1D9-1DF022474C02}" srcOrd="2" destOrd="0" parTransId="{0B977733-72B4-404C-8A99-37805503024E}" sibTransId="{9EDF3D0C-B73F-6346-B7CC-104396F01C6E}"/>
    <dgm:cxn modelId="{4F6B8EB2-BE1F-CD45-ADDF-93A74FBDEB27}" srcId="{F433A82F-3D4D-DC4A-9C40-1EFCA0F26375}" destId="{98F1B746-EFB7-B642-878B-A4EF17322D43}" srcOrd="0" destOrd="0" parTransId="{FF83BCDC-A752-8F40-8FE4-0657997F8E3D}" sibTransId="{5547A793-F8D8-F741-89DB-C57CCBFE093A}"/>
    <dgm:cxn modelId="{91212DDF-61F5-4D3E-A53D-190BB1D894A5}" type="presOf" srcId="{F433A82F-3D4D-DC4A-9C40-1EFCA0F26375}" destId="{48CF2281-15D7-E741-9775-2807C391D10D}" srcOrd="0" destOrd="0" presId="urn:microsoft.com/office/officeart/2005/8/layout/process1"/>
    <dgm:cxn modelId="{FAA0D161-C29D-4F64-A2F6-DEEE1D365CEC}" type="presOf" srcId="{02DF1ED5-2D72-3A47-A80B-C1277EB4E73D}" destId="{208AC2B5-BFCF-CF40-A4BC-33DAA733271E}" srcOrd="0" destOrd="0" presId="urn:microsoft.com/office/officeart/2005/8/layout/process1"/>
    <dgm:cxn modelId="{A2F0C84D-B0DB-F64D-A7E7-2817274D5C1B}" srcId="{F433A82F-3D4D-DC4A-9C40-1EFCA0F26375}" destId="{09017D91-D7E2-F241-B26F-1D07E05EBCBD}" srcOrd="1" destOrd="0" parTransId="{B6053B4A-A23A-F947-98C1-6ADDC2C50B7A}" sibTransId="{02DF1ED5-2D72-3A47-A80B-C1277EB4E73D}"/>
    <dgm:cxn modelId="{10C3AEFB-3186-469D-A360-CB27FB1BA4F8}" type="presOf" srcId="{98F1B746-EFB7-B642-878B-A4EF17322D43}" destId="{B0E256FF-38D1-0E45-8ADD-67EDE81CA5A4}" srcOrd="0" destOrd="0" presId="urn:microsoft.com/office/officeart/2005/8/layout/process1"/>
    <dgm:cxn modelId="{170B1D2D-7741-406B-997C-9706FB12D46F}" type="presOf" srcId="{09017D91-D7E2-F241-B26F-1D07E05EBCBD}" destId="{47B68088-B70A-9341-A152-6B0DC6FFB811}" srcOrd="0" destOrd="0" presId="urn:microsoft.com/office/officeart/2005/8/layout/process1"/>
    <dgm:cxn modelId="{A59ADC25-5121-4DB4-AD1C-5AB5C741D22F}" type="presOf" srcId="{5547A793-F8D8-F741-89DB-C57CCBFE093A}" destId="{185B6167-E45D-4942-8A0A-200840792E4B}" srcOrd="0" destOrd="0" presId="urn:microsoft.com/office/officeart/2005/8/layout/process1"/>
    <dgm:cxn modelId="{511ECE89-424B-405C-BE0A-5E859F45CA96}" type="presOf" srcId="{5547A793-F8D8-F741-89DB-C57CCBFE093A}" destId="{9D959989-94BE-9748-B46C-3673D0EB3C03}" srcOrd="1" destOrd="0" presId="urn:microsoft.com/office/officeart/2005/8/layout/process1"/>
    <dgm:cxn modelId="{35F0D6B9-D249-4708-A18C-6C6666E092FC}" type="presOf" srcId="{AFD111F3-FA57-A04E-B1D9-1DF022474C02}" destId="{B59BF6C6-215D-4B4B-8006-8F6D0C6EF729}" srcOrd="0" destOrd="0" presId="urn:microsoft.com/office/officeart/2005/8/layout/process1"/>
    <dgm:cxn modelId="{8C73AB7D-92B7-49FB-AB88-AEE5D699AFFE}" type="presParOf" srcId="{48CF2281-15D7-E741-9775-2807C391D10D}" destId="{B0E256FF-38D1-0E45-8ADD-67EDE81CA5A4}" srcOrd="0" destOrd="0" presId="urn:microsoft.com/office/officeart/2005/8/layout/process1"/>
    <dgm:cxn modelId="{227FF7D6-AD07-4553-897D-2D5FBA57101C}" type="presParOf" srcId="{48CF2281-15D7-E741-9775-2807C391D10D}" destId="{185B6167-E45D-4942-8A0A-200840792E4B}" srcOrd="1" destOrd="0" presId="urn:microsoft.com/office/officeart/2005/8/layout/process1"/>
    <dgm:cxn modelId="{9AD65283-05E9-4DC2-9242-86257DD03549}" type="presParOf" srcId="{185B6167-E45D-4942-8A0A-200840792E4B}" destId="{9D959989-94BE-9748-B46C-3673D0EB3C03}" srcOrd="0" destOrd="0" presId="urn:microsoft.com/office/officeart/2005/8/layout/process1"/>
    <dgm:cxn modelId="{AC11C25B-1CDE-4A6E-A65F-927AFDB8903A}" type="presParOf" srcId="{48CF2281-15D7-E741-9775-2807C391D10D}" destId="{47B68088-B70A-9341-A152-6B0DC6FFB811}" srcOrd="2" destOrd="0" presId="urn:microsoft.com/office/officeart/2005/8/layout/process1"/>
    <dgm:cxn modelId="{70BACB77-80F8-4415-ACC3-BC2AFDDDFD65}" type="presParOf" srcId="{48CF2281-15D7-E741-9775-2807C391D10D}" destId="{208AC2B5-BFCF-CF40-A4BC-33DAA733271E}" srcOrd="3" destOrd="0" presId="urn:microsoft.com/office/officeart/2005/8/layout/process1"/>
    <dgm:cxn modelId="{FCB7CF77-8B29-4FB1-BCCA-F8CD26398F63}" type="presParOf" srcId="{208AC2B5-BFCF-CF40-A4BC-33DAA733271E}" destId="{44A62B6D-AA30-C24D-90F0-80D4205C3F02}" srcOrd="0" destOrd="0" presId="urn:microsoft.com/office/officeart/2005/8/layout/process1"/>
    <dgm:cxn modelId="{8AD85BD1-0D60-4125-8064-C05C4A46D4C0}" type="presParOf" srcId="{48CF2281-15D7-E741-9775-2807C391D10D}" destId="{B59BF6C6-215D-4B4B-8006-8F6D0C6EF7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EC56CB-2865-457E-9269-70020ECE85CF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30A7D7B-1080-4EDD-9097-153284348537}">
      <dgm:prSet phldrT="[Texto]" custT="1"/>
      <dgm:spPr/>
      <dgm:t>
        <a:bodyPr/>
        <a:lstStyle/>
        <a:p>
          <a:r>
            <a:rPr lang="pt-B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EDITOR DE TEXTO</a:t>
          </a:r>
          <a:endParaRPr lang="pt-BR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EF369710-9277-4BA3-A61A-5C8EFC06505F}" type="parTrans" cxnId="{EE407A95-7E12-4932-8DB6-B7712A485CAD}">
      <dgm:prSet/>
      <dgm:spPr/>
      <dgm:t>
        <a:bodyPr/>
        <a:lstStyle/>
        <a:p>
          <a:endParaRPr lang="pt-BR"/>
        </a:p>
      </dgm:t>
    </dgm:pt>
    <dgm:pt modelId="{7364C03A-8140-4007-937A-15006F3507A8}" type="sibTrans" cxnId="{EE407A95-7E12-4932-8DB6-B7712A485CAD}">
      <dgm:prSet/>
      <dgm:spPr/>
      <dgm:t>
        <a:bodyPr/>
        <a:lstStyle/>
        <a:p>
          <a:endParaRPr lang="pt-BR"/>
        </a:p>
      </dgm:t>
    </dgm:pt>
    <dgm:pt modelId="{6091413B-234A-4440-B40B-A0507EF5AD67}">
      <dgm:prSet phldrT="[Texto]" custT="1"/>
      <dgm:spPr/>
      <dgm:t>
        <a:bodyPr/>
        <a:lstStyle/>
        <a:p>
          <a:r>
            <a:rPr lang="pt-B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  <a:endParaRPr lang="pt-BR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DF4A3243-6AA2-4C12-A812-58F174C80E46}" type="parTrans" cxnId="{2713B03C-044E-44E0-9FB6-B032B5D47A59}">
      <dgm:prSet/>
      <dgm:spPr/>
      <dgm:t>
        <a:bodyPr/>
        <a:lstStyle/>
        <a:p>
          <a:endParaRPr lang="pt-BR"/>
        </a:p>
      </dgm:t>
    </dgm:pt>
    <dgm:pt modelId="{2F4083B7-3739-4A5E-8BE0-7915415434FA}" type="sibTrans" cxnId="{2713B03C-044E-44E0-9FB6-B032B5D47A59}">
      <dgm:prSet/>
      <dgm:spPr/>
      <dgm:t>
        <a:bodyPr/>
        <a:lstStyle/>
        <a:p>
          <a:endParaRPr lang="pt-BR"/>
        </a:p>
      </dgm:t>
    </dgm:pt>
    <dgm:pt modelId="{D214F504-4455-4B13-A070-BA0C3DDAD370}">
      <dgm:prSet phldrT="[Texto]" custT="1"/>
      <dgm:spPr/>
      <dgm:t>
        <a:bodyPr/>
        <a:lstStyle/>
        <a:p>
          <a:r>
            <a: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IDE</a:t>
          </a:r>
          <a:endParaRPr lang="pt-BR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5F196847-C447-4850-8016-530B2BD167EE}" type="parTrans" cxnId="{76333AD5-3821-4A67-94D2-592BCF1DF8AC}">
      <dgm:prSet/>
      <dgm:spPr/>
      <dgm:t>
        <a:bodyPr/>
        <a:lstStyle/>
        <a:p>
          <a:endParaRPr lang="pt-BR"/>
        </a:p>
      </dgm:t>
    </dgm:pt>
    <dgm:pt modelId="{95CD3604-5AC3-4806-899B-D0C33DEAE298}" type="sibTrans" cxnId="{76333AD5-3821-4A67-94D2-592BCF1DF8AC}">
      <dgm:prSet/>
      <dgm:spPr/>
      <dgm:t>
        <a:bodyPr/>
        <a:lstStyle/>
        <a:p>
          <a:endParaRPr lang="pt-BR"/>
        </a:p>
      </dgm:t>
    </dgm:pt>
    <dgm:pt modelId="{39F30886-31A6-40F4-8234-42DDE249AC92}" type="pres">
      <dgm:prSet presAssocID="{19EC56CB-2865-457E-9269-70020ECE85CF}" presName="linearFlow" presStyleCnt="0">
        <dgm:presLayoutVars>
          <dgm:dir/>
          <dgm:resizeHandles val="exact"/>
        </dgm:presLayoutVars>
      </dgm:prSet>
      <dgm:spPr/>
    </dgm:pt>
    <dgm:pt modelId="{37F54C40-D5CD-4103-8966-20EA44B4BAA7}" type="pres">
      <dgm:prSet presAssocID="{D30A7D7B-1080-4EDD-9097-1532843485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26C307-9623-4555-AD6F-D1AFA44CA599}" type="pres">
      <dgm:prSet presAssocID="{7364C03A-8140-4007-937A-15006F3507A8}" presName="spacerL" presStyleCnt="0"/>
      <dgm:spPr/>
    </dgm:pt>
    <dgm:pt modelId="{54E8EDCC-ACC3-49FE-ACC8-23AF48A0A7B0}" type="pres">
      <dgm:prSet presAssocID="{7364C03A-8140-4007-937A-15006F3507A8}" presName="sibTrans" presStyleLbl="sibTrans2D1" presStyleIdx="0" presStyleCnt="2"/>
      <dgm:spPr/>
      <dgm:t>
        <a:bodyPr/>
        <a:lstStyle/>
        <a:p>
          <a:endParaRPr lang="pt-BR"/>
        </a:p>
      </dgm:t>
    </dgm:pt>
    <dgm:pt modelId="{941F833C-751D-41DF-B8DA-4ABF94242692}" type="pres">
      <dgm:prSet presAssocID="{7364C03A-8140-4007-937A-15006F3507A8}" presName="spacerR" presStyleCnt="0"/>
      <dgm:spPr/>
    </dgm:pt>
    <dgm:pt modelId="{9FFAB290-F60D-41B7-8B7E-D9603FC7FE4D}" type="pres">
      <dgm:prSet presAssocID="{6091413B-234A-4440-B40B-A0507EF5AD67}" presName="node" presStyleLbl="node1" presStyleIdx="1" presStyleCnt="3" custScaleX="184424" custScaleY="12120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184467-58D0-4A67-A9C2-C29867607589}" type="pres">
      <dgm:prSet presAssocID="{2F4083B7-3739-4A5E-8BE0-7915415434FA}" presName="spacerL" presStyleCnt="0"/>
      <dgm:spPr/>
    </dgm:pt>
    <dgm:pt modelId="{F787E14B-2514-4514-BE35-C83F7AC3D26D}" type="pres">
      <dgm:prSet presAssocID="{2F4083B7-3739-4A5E-8BE0-7915415434FA}" presName="sibTrans" presStyleLbl="sibTrans2D1" presStyleIdx="1" presStyleCnt="2"/>
      <dgm:spPr/>
      <dgm:t>
        <a:bodyPr/>
        <a:lstStyle/>
        <a:p>
          <a:endParaRPr lang="pt-BR"/>
        </a:p>
      </dgm:t>
    </dgm:pt>
    <dgm:pt modelId="{0541207E-3ECA-4343-A843-7C787F97D1F5}" type="pres">
      <dgm:prSet presAssocID="{2F4083B7-3739-4A5E-8BE0-7915415434FA}" presName="spacerR" presStyleCnt="0"/>
      <dgm:spPr/>
    </dgm:pt>
    <dgm:pt modelId="{CA8C18CA-9FE6-47F9-ABFD-20F639D744CC}" type="pres">
      <dgm:prSet presAssocID="{D214F504-4455-4B13-A070-BA0C3DDAD37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7CBBF35-2661-4997-89BA-040D96592830}" type="presOf" srcId="{19EC56CB-2865-457E-9269-70020ECE85CF}" destId="{39F30886-31A6-40F4-8234-42DDE249AC92}" srcOrd="0" destOrd="0" presId="urn:microsoft.com/office/officeart/2005/8/layout/equation1"/>
    <dgm:cxn modelId="{76333AD5-3821-4A67-94D2-592BCF1DF8AC}" srcId="{19EC56CB-2865-457E-9269-70020ECE85CF}" destId="{D214F504-4455-4B13-A070-BA0C3DDAD370}" srcOrd="2" destOrd="0" parTransId="{5F196847-C447-4850-8016-530B2BD167EE}" sibTransId="{95CD3604-5AC3-4806-899B-D0C33DEAE298}"/>
    <dgm:cxn modelId="{5D2A597A-3F56-4574-A290-6B55FB09AC32}" type="presOf" srcId="{6091413B-234A-4440-B40B-A0507EF5AD67}" destId="{9FFAB290-F60D-41B7-8B7E-D9603FC7FE4D}" srcOrd="0" destOrd="0" presId="urn:microsoft.com/office/officeart/2005/8/layout/equation1"/>
    <dgm:cxn modelId="{EE407A95-7E12-4932-8DB6-B7712A485CAD}" srcId="{19EC56CB-2865-457E-9269-70020ECE85CF}" destId="{D30A7D7B-1080-4EDD-9097-153284348537}" srcOrd="0" destOrd="0" parTransId="{EF369710-9277-4BA3-A61A-5C8EFC06505F}" sibTransId="{7364C03A-8140-4007-937A-15006F3507A8}"/>
    <dgm:cxn modelId="{AB8C6483-B632-40A1-B467-CB091C483863}" type="presOf" srcId="{D30A7D7B-1080-4EDD-9097-153284348537}" destId="{37F54C40-D5CD-4103-8966-20EA44B4BAA7}" srcOrd="0" destOrd="0" presId="urn:microsoft.com/office/officeart/2005/8/layout/equation1"/>
    <dgm:cxn modelId="{2713B03C-044E-44E0-9FB6-B032B5D47A59}" srcId="{19EC56CB-2865-457E-9269-70020ECE85CF}" destId="{6091413B-234A-4440-B40B-A0507EF5AD67}" srcOrd="1" destOrd="0" parTransId="{DF4A3243-6AA2-4C12-A812-58F174C80E46}" sibTransId="{2F4083B7-3739-4A5E-8BE0-7915415434FA}"/>
    <dgm:cxn modelId="{DFCA92B7-D2B0-40D6-9651-8CF027BF3971}" type="presOf" srcId="{D214F504-4455-4B13-A070-BA0C3DDAD370}" destId="{CA8C18CA-9FE6-47F9-ABFD-20F639D744CC}" srcOrd="0" destOrd="0" presId="urn:microsoft.com/office/officeart/2005/8/layout/equation1"/>
    <dgm:cxn modelId="{55412D4D-7A06-48BF-BBC5-24B741D22401}" type="presOf" srcId="{7364C03A-8140-4007-937A-15006F3507A8}" destId="{54E8EDCC-ACC3-49FE-ACC8-23AF48A0A7B0}" srcOrd="0" destOrd="0" presId="urn:microsoft.com/office/officeart/2005/8/layout/equation1"/>
    <dgm:cxn modelId="{4BA08C6E-6A80-419B-95A0-E49929154979}" type="presOf" srcId="{2F4083B7-3739-4A5E-8BE0-7915415434FA}" destId="{F787E14B-2514-4514-BE35-C83F7AC3D26D}" srcOrd="0" destOrd="0" presId="urn:microsoft.com/office/officeart/2005/8/layout/equation1"/>
    <dgm:cxn modelId="{0D3A984B-47E9-41F0-BA6B-966BCFD24846}" type="presParOf" srcId="{39F30886-31A6-40F4-8234-42DDE249AC92}" destId="{37F54C40-D5CD-4103-8966-20EA44B4BAA7}" srcOrd="0" destOrd="0" presId="urn:microsoft.com/office/officeart/2005/8/layout/equation1"/>
    <dgm:cxn modelId="{8CB9D0DA-E490-4E68-AE02-96BD6082C26F}" type="presParOf" srcId="{39F30886-31A6-40F4-8234-42DDE249AC92}" destId="{4D26C307-9623-4555-AD6F-D1AFA44CA599}" srcOrd="1" destOrd="0" presId="urn:microsoft.com/office/officeart/2005/8/layout/equation1"/>
    <dgm:cxn modelId="{1922A0F6-3004-4BA1-B908-DEF4490A6B1D}" type="presParOf" srcId="{39F30886-31A6-40F4-8234-42DDE249AC92}" destId="{54E8EDCC-ACC3-49FE-ACC8-23AF48A0A7B0}" srcOrd="2" destOrd="0" presId="urn:microsoft.com/office/officeart/2005/8/layout/equation1"/>
    <dgm:cxn modelId="{3DC17249-1F74-41DD-97BF-88C242B69A0C}" type="presParOf" srcId="{39F30886-31A6-40F4-8234-42DDE249AC92}" destId="{941F833C-751D-41DF-B8DA-4ABF94242692}" srcOrd="3" destOrd="0" presId="urn:microsoft.com/office/officeart/2005/8/layout/equation1"/>
    <dgm:cxn modelId="{0AF6FAFF-D97F-489E-8191-7FE393B9FA0E}" type="presParOf" srcId="{39F30886-31A6-40F4-8234-42DDE249AC92}" destId="{9FFAB290-F60D-41B7-8B7E-D9603FC7FE4D}" srcOrd="4" destOrd="0" presId="urn:microsoft.com/office/officeart/2005/8/layout/equation1"/>
    <dgm:cxn modelId="{F934C1BA-CCC5-4191-894C-9FB9BC797E68}" type="presParOf" srcId="{39F30886-31A6-40F4-8234-42DDE249AC92}" destId="{5E184467-58D0-4A67-A9C2-C29867607589}" srcOrd="5" destOrd="0" presId="urn:microsoft.com/office/officeart/2005/8/layout/equation1"/>
    <dgm:cxn modelId="{BED023E9-CAC6-4E6E-8540-30197B411E0B}" type="presParOf" srcId="{39F30886-31A6-40F4-8234-42DDE249AC92}" destId="{F787E14B-2514-4514-BE35-C83F7AC3D26D}" srcOrd="6" destOrd="0" presId="urn:microsoft.com/office/officeart/2005/8/layout/equation1"/>
    <dgm:cxn modelId="{FF38D228-2AA0-42E9-B4CB-72141484DE8A}" type="presParOf" srcId="{39F30886-31A6-40F4-8234-42DDE249AC92}" destId="{0541207E-3ECA-4343-A843-7C787F97D1F5}" srcOrd="7" destOrd="0" presId="urn:microsoft.com/office/officeart/2005/8/layout/equation1"/>
    <dgm:cxn modelId="{50F47D3A-ABF9-4CFE-A308-C2D77220712F}" type="presParOf" srcId="{39F30886-31A6-40F4-8234-42DDE249AC92}" destId="{CA8C18CA-9FE6-47F9-ABFD-20F639D744C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B30AC-24AA-804F-9EED-C218EB97082E}">
      <dsp:nvSpPr>
        <dsp:cNvPr id="0" name=""/>
        <dsp:cNvSpPr/>
      </dsp:nvSpPr>
      <dsp:spPr>
        <a:xfrm rot="15408681">
          <a:off x="150216" y="1851286"/>
          <a:ext cx="1603915" cy="233179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Verdana"/>
              <a:cs typeface="Verdana"/>
            </a:rPr>
            <a:t>go</a:t>
          </a:r>
          <a:endParaRPr lang="en-US" sz="2600" kern="1200" dirty="0">
            <a:latin typeface="Verdana"/>
            <a:cs typeface="Verdana"/>
          </a:endParaRPr>
        </a:p>
      </dsp:txBody>
      <dsp:txXfrm>
        <a:off x="687836" y="1959608"/>
        <a:ext cx="801957" cy="2051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7D485-C2C4-E742-BBEE-99156087F48B}">
      <dsp:nvSpPr>
        <dsp:cNvPr id="0" name=""/>
        <dsp:cNvSpPr/>
      </dsp:nvSpPr>
      <dsp:spPr>
        <a:xfrm>
          <a:off x="0" y="432049"/>
          <a:ext cx="5904656" cy="55097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E5C123-6417-0E43-9135-C2954DF65BC1}">
      <dsp:nvSpPr>
        <dsp:cNvPr id="0" name=""/>
        <dsp:cNvSpPr/>
      </dsp:nvSpPr>
      <dsp:spPr>
        <a:xfrm>
          <a:off x="2594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Java</a:t>
          </a:r>
          <a:endParaRPr lang="en-US" sz="1900" kern="1200" dirty="0">
            <a:latin typeface="Verdana"/>
            <a:cs typeface="Verdana"/>
          </a:endParaRPr>
        </a:p>
      </dsp:txBody>
      <dsp:txXfrm>
        <a:off x="2594" y="0"/>
        <a:ext cx="1712580" cy="550977"/>
      </dsp:txXfrm>
    </dsp:sp>
    <dsp:sp modelId="{F34C7439-088E-E745-89BA-EB7CA134DB25}">
      <dsp:nvSpPr>
        <dsp:cNvPr id="0" name=""/>
        <dsp:cNvSpPr/>
      </dsp:nvSpPr>
      <dsp:spPr>
        <a:xfrm>
          <a:off x="790013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EA10E4-7A52-FF47-A89D-2E3F2102BEB5}">
      <dsp:nvSpPr>
        <dsp:cNvPr id="0" name=""/>
        <dsp:cNvSpPr/>
      </dsp:nvSpPr>
      <dsp:spPr>
        <a:xfrm>
          <a:off x="1805719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C</a:t>
          </a:r>
          <a:endParaRPr lang="en-US" sz="1900" kern="1200" dirty="0">
            <a:latin typeface="Verdana"/>
            <a:cs typeface="Verdana"/>
          </a:endParaRPr>
        </a:p>
      </dsp:txBody>
      <dsp:txXfrm>
        <a:off x="1805719" y="0"/>
        <a:ext cx="1712580" cy="550977"/>
      </dsp:txXfrm>
    </dsp:sp>
    <dsp:sp modelId="{EFB70317-F2EF-604D-97A9-E3D5A66DCCC8}">
      <dsp:nvSpPr>
        <dsp:cNvPr id="0" name=""/>
        <dsp:cNvSpPr/>
      </dsp:nvSpPr>
      <dsp:spPr>
        <a:xfrm>
          <a:off x="2588223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A84FF-3487-8046-9399-FEAF82223BBE}">
      <dsp:nvSpPr>
        <dsp:cNvPr id="0" name=""/>
        <dsp:cNvSpPr/>
      </dsp:nvSpPr>
      <dsp:spPr>
        <a:xfrm>
          <a:off x="3599014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Assembly</a:t>
          </a:r>
          <a:endParaRPr lang="en-US" sz="1900" kern="1200" dirty="0">
            <a:latin typeface="Verdana"/>
            <a:cs typeface="Verdana"/>
          </a:endParaRPr>
        </a:p>
      </dsp:txBody>
      <dsp:txXfrm>
        <a:off x="3599014" y="0"/>
        <a:ext cx="1712580" cy="550977"/>
      </dsp:txXfrm>
    </dsp:sp>
    <dsp:sp modelId="{57EFD2FA-4038-FC42-BA23-AEC17099D547}">
      <dsp:nvSpPr>
        <dsp:cNvPr id="0" name=""/>
        <dsp:cNvSpPr/>
      </dsp:nvSpPr>
      <dsp:spPr>
        <a:xfrm>
          <a:off x="4386432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256FF-38D1-0E45-8ADD-67EDE81CA5A4}">
      <dsp:nvSpPr>
        <dsp:cNvPr id="0" name=""/>
        <dsp:cNvSpPr/>
      </dsp:nvSpPr>
      <dsp:spPr>
        <a:xfrm>
          <a:off x="5131" y="1633141"/>
          <a:ext cx="2499025" cy="19182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PROGRAMA ESCRITO NA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PROGRAMAÇÃO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(</a:t>
          </a:r>
          <a:r>
            <a:rPr lang="en-US" sz="1900" kern="1200" dirty="0" err="1" smtClean="0">
              <a:latin typeface="Verdana"/>
              <a:cs typeface="Verdana"/>
            </a:rPr>
            <a:t>em</a:t>
          </a:r>
          <a:r>
            <a:rPr lang="en-US" sz="1900" kern="1200" dirty="0" smtClean="0">
              <a:latin typeface="Verdana"/>
              <a:cs typeface="Verdana"/>
            </a:rPr>
            <a:t> um editor de </a:t>
          </a:r>
          <a:r>
            <a:rPr lang="en-US" sz="1900" kern="1200" dirty="0" err="1" smtClean="0">
              <a:latin typeface="Verdana"/>
              <a:cs typeface="Verdana"/>
            </a:rPr>
            <a:t>texto</a:t>
          </a:r>
          <a:r>
            <a:rPr lang="en-US" sz="1900" kern="1200" dirty="0" smtClean="0">
              <a:latin typeface="Verdana"/>
              <a:cs typeface="Verdana"/>
            </a:rPr>
            <a:t>)</a:t>
          </a:r>
          <a:endParaRPr lang="en-US" sz="1900" kern="1200" dirty="0">
            <a:latin typeface="Verdana"/>
            <a:cs typeface="Verdana"/>
          </a:endParaRPr>
        </a:p>
      </dsp:txBody>
      <dsp:txXfrm>
        <a:off x="61316" y="1689326"/>
        <a:ext cx="2386655" cy="1805921"/>
      </dsp:txXfrm>
    </dsp:sp>
    <dsp:sp modelId="{185B6167-E45D-4942-8A0A-200840792E4B}">
      <dsp:nvSpPr>
        <dsp:cNvPr id="0" name=""/>
        <dsp:cNvSpPr/>
      </dsp:nvSpPr>
      <dsp:spPr>
        <a:xfrm>
          <a:off x="2725149" y="2318256"/>
          <a:ext cx="468503" cy="548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725149" y="2427868"/>
        <a:ext cx="327952" cy="328837"/>
      </dsp:txXfrm>
    </dsp:sp>
    <dsp:sp modelId="{47B68088-B70A-9341-A152-6B0DC6FFB811}">
      <dsp:nvSpPr>
        <dsp:cNvPr id="0" name=""/>
        <dsp:cNvSpPr/>
      </dsp:nvSpPr>
      <dsp:spPr>
        <a:xfrm>
          <a:off x="3388126" y="1528585"/>
          <a:ext cx="2369833" cy="2127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(</a:t>
          </a:r>
          <a:r>
            <a:rPr lang="en-US" sz="1900" kern="1200" dirty="0" err="1" smtClean="0">
              <a:latin typeface="Verdana"/>
              <a:cs typeface="Verdana"/>
            </a:rPr>
            <a:t>programa</a:t>
          </a:r>
          <a:r>
            <a:rPr lang="en-US" sz="1900" kern="1200" dirty="0" smtClean="0">
              <a:latin typeface="Verdana"/>
              <a:cs typeface="Verdana"/>
            </a:rPr>
            <a:t> </a:t>
          </a:r>
          <a:r>
            <a:rPr lang="en-US" sz="1900" kern="1200" dirty="0" err="1" smtClean="0">
              <a:latin typeface="Verdana"/>
              <a:cs typeface="Verdana"/>
            </a:rPr>
            <a:t>tradutor</a:t>
          </a:r>
          <a:r>
            <a:rPr lang="en-US" sz="1900" kern="1200" dirty="0" smtClean="0">
              <a:latin typeface="Verdana"/>
              <a:cs typeface="Verdana"/>
            </a:rPr>
            <a:t>)</a:t>
          </a:r>
          <a:endParaRPr lang="en-US" sz="1900" kern="1200" dirty="0">
            <a:latin typeface="Verdana"/>
            <a:cs typeface="Verdana"/>
          </a:endParaRPr>
        </a:p>
      </dsp:txBody>
      <dsp:txXfrm>
        <a:off x="3450436" y="1590895"/>
        <a:ext cx="2245213" cy="2002784"/>
      </dsp:txXfrm>
    </dsp:sp>
    <dsp:sp modelId="{208AC2B5-BFCF-CF40-A4BC-33DAA733271E}">
      <dsp:nvSpPr>
        <dsp:cNvPr id="0" name=""/>
        <dsp:cNvSpPr/>
      </dsp:nvSpPr>
      <dsp:spPr>
        <a:xfrm>
          <a:off x="5978952" y="2318256"/>
          <a:ext cx="468503" cy="548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978952" y="2427868"/>
        <a:ext cx="327952" cy="328837"/>
      </dsp:txXfrm>
    </dsp:sp>
    <dsp:sp modelId="{B59BF6C6-215D-4B4B-8006-8F6D0C6EF729}">
      <dsp:nvSpPr>
        <dsp:cNvPr id="0" name=""/>
        <dsp:cNvSpPr/>
      </dsp:nvSpPr>
      <dsp:spPr>
        <a:xfrm>
          <a:off x="6641929" y="1633141"/>
          <a:ext cx="2209923" cy="19182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>
              <a:latin typeface="Verdana"/>
              <a:cs typeface="Verdana"/>
            </a:rPr>
            <a:t>PROGRAMA EM </a:t>
          </a:r>
          <a:r>
            <a:rPr lang="pt-B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MÁQUINA </a:t>
          </a:r>
          <a:r>
            <a:rPr lang="pt-BR" sz="1900" kern="1200" dirty="0" smtClean="0">
              <a:latin typeface="Verdana"/>
              <a:cs typeface="Verdana"/>
            </a:rPr>
            <a:t>(binário)</a:t>
          </a:r>
          <a:endParaRPr lang="en-US" sz="1900" kern="1200" dirty="0">
            <a:latin typeface="Verdana"/>
            <a:cs typeface="Verdana"/>
          </a:endParaRPr>
        </a:p>
      </dsp:txBody>
      <dsp:txXfrm>
        <a:off x="6698114" y="1689326"/>
        <a:ext cx="2097553" cy="1805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54C40-D5CD-4103-8966-20EA44B4BAA7}">
      <dsp:nvSpPr>
        <dsp:cNvPr id="0" name=""/>
        <dsp:cNvSpPr/>
      </dsp:nvSpPr>
      <dsp:spPr>
        <a:xfrm>
          <a:off x="3101" y="659513"/>
          <a:ext cx="1444660" cy="144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EDITOR DE TEXTO</a:t>
          </a:r>
          <a:endParaRPr lang="pt-BR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214667" y="871079"/>
        <a:ext cx="1021528" cy="1021528"/>
      </dsp:txXfrm>
    </dsp:sp>
    <dsp:sp modelId="{54E8EDCC-ACC3-49FE-ACC8-23AF48A0A7B0}">
      <dsp:nvSpPr>
        <dsp:cNvPr id="0" name=""/>
        <dsp:cNvSpPr/>
      </dsp:nvSpPr>
      <dsp:spPr>
        <a:xfrm>
          <a:off x="1565068" y="962892"/>
          <a:ext cx="837903" cy="83790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676132" y="1283306"/>
        <a:ext cx="615775" cy="197075"/>
      </dsp:txXfrm>
    </dsp:sp>
    <dsp:sp modelId="{9FFAB290-F60D-41B7-8B7E-D9603FC7FE4D}">
      <dsp:nvSpPr>
        <dsp:cNvPr id="0" name=""/>
        <dsp:cNvSpPr/>
      </dsp:nvSpPr>
      <dsp:spPr>
        <a:xfrm>
          <a:off x="2520277" y="506365"/>
          <a:ext cx="2664300" cy="17509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  <a:endParaRPr lang="pt-BR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2910455" y="762787"/>
        <a:ext cx="1883944" cy="1238113"/>
      </dsp:txXfrm>
    </dsp:sp>
    <dsp:sp modelId="{F787E14B-2514-4514-BE35-C83F7AC3D26D}">
      <dsp:nvSpPr>
        <dsp:cNvPr id="0" name=""/>
        <dsp:cNvSpPr/>
      </dsp:nvSpPr>
      <dsp:spPr>
        <a:xfrm>
          <a:off x="5301884" y="962892"/>
          <a:ext cx="837903" cy="83790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500" kern="1200"/>
        </a:p>
      </dsp:txBody>
      <dsp:txXfrm>
        <a:off x="5412948" y="1135500"/>
        <a:ext cx="615775" cy="492687"/>
      </dsp:txXfrm>
    </dsp:sp>
    <dsp:sp modelId="{CA8C18CA-9FE6-47F9-ABFD-20F639D744CC}">
      <dsp:nvSpPr>
        <dsp:cNvPr id="0" name=""/>
        <dsp:cNvSpPr/>
      </dsp:nvSpPr>
      <dsp:spPr>
        <a:xfrm>
          <a:off x="6257094" y="659513"/>
          <a:ext cx="1444660" cy="144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IDE</a:t>
          </a:r>
          <a:endParaRPr lang="pt-BR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6468660" y="871079"/>
        <a:ext cx="1021528" cy="1021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8A7F6-3914-469C-A6E9-40923DB352E9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1D7F6-49BF-404C-9D26-565182C5F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78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77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7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Resolver</a:t>
            </a:r>
            <a:r>
              <a:rPr lang="pt-BR" baseline="0" dirty="0" smtClean="0"/>
              <a:t> esse problema junto com os alunos! Para mostrar um exemplo que não seja receita e que tenha uma única solução possível!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59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Resolver</a:t>
            </a:r>
            <a:r>
              <a:rPr lang="pt-BR" baseline="0" dirty="0" smtClean="0"/>
              <a:t> esse problema junto com os alunos!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0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Sobre esta atividade, ressaltar que existem diversas</a:t>
            </a:r>
            <a:r>
              <a:rPr lang="pt-BR" baseline="0" dirty="0" smtClean="0">
                <a:latin typeface="Verdana"/>
                <a:cs typeface="Verdana"/>
              </a:rPr>
              <a:t> maneiras de resolver um mesmo problema e chegar a uma única solução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52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42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 o robô tem que começar com a cabeça olhando para frente, o comando para colocar a cabeça para frente deve estar na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void</a:t>
            </a:r>
            <a:r>
              <a:rPr lang="pt-BR" baseline="0" dirty="0" smtClean="0"/>
              <a:t> setup. Um exemplo dessa necessidade é  quando ligamos o </a:t>
            </a:r>
            <a:r>
              <a:rPr lang="pt-BR" baseline="0" dirty="0" err="1" smtClean="0"/>
              <a:t>Sparki</a:t>
            </a:r>
            <a:r>
              <a:rPr lang="pt-BR" baseline="0" dirty="0" smtClean="0"/>
              <a:t> e percebemos que ele gira um pouco a cabeça (e isso de fato acontece) e que isso não é algo que iremos querer quando, por exemplo, a gente for medir a distancia entre o </a:t>
            </a:r>
            <a:r>
              <a:rPr lang="pt-BR" baseline="0" dirty="0" err="1" smtClean="0"/>
              <a:t>robo</a:t>
            </a:r>
            <a:r>
              <a:rPr lang="pt-BR" baseline="0" dirty="0" smtClean="0"/>
              <a:t> e uma parede exatamente a sua frente. Nesse caso, por exemplo, ele TEM QUE começar com a cabeça alinhada para frente, e esse comando tem que estar na </a:t>
            </a:r>
            <a:r>
              <a:rPr lang="pt-BR" baseline="0" dirty="0" err="1" smtClean="0"/>
              <a:t>void</a:t>
            </a:r>
            <a:r>
              <a:rPr lang="pt-BR" baseline="0" dirty="0" smtClean="0"/>
              <a:t> setup.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07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</a:t>
            </a:r>
            <a:r>
              <a:rPr lang="pt-BR" baseline="0" dirty="0" smtClean="0"/>
              <a:t> ESQUECER DO PONTO E VIRGULA!  E lembrar que a linguagem tem que ser escrita exatamente como a gente mostra, com todos os parênteses, chaves, pontos, letra </a:t>
            </a:r>
            <a:r>
              <a:rPr lang="pt-BR" baseline="0" dirty="0" err="1" smtClean="0"/>
              <a:t>maiuculas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minusculas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88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diferença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comentarios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// e </a:t>
            </a:r>
            <a:r>
              <a:rPr lang="en-US" baseline="0" dirty="0" err="1" smtClean="0"/>
              <a:t>comentários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/* */ ; Note a </a:t>
            </a:r>
            <a:r>
              <a:rPr lang="en-US" baseline="0" dirty="0" err="1" smtClean="0"/>
              <a:t>identação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deixar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bonito; NOTE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executado</a:t>
            </a:r>
            <a:r>
              <a:rPr lang="en-US" baseline="0" dirty="0" smtClean="0"/>
              <a:t> SEQUENCIALMENTE.</a:t>
            </a:r>
          </a:p>
          <a:p>
            <a:r>
              <a:rPr lang="en-US" baseline="0" dirty="0" err="1" smtClean="0"/>
              <a:t>Pra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serve a </a:t>
            </a:r>
            <a:r>
              <a:rPr lang="en-US" baseline="0" dirty="0" err="1" smtClean="0"/>
              <a:t>biblioteca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habilita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compilador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comandos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sparki.clearLCD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sparki.print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sparki.println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sparki.updateLCD</a:t>
            </a:r>
            <a:r>
              <a:rPr lang="en-US" baseline="0" dirty="0" smtClean="0"/>
              <a:t>” e </a:t>
            </a:r>
            <a:r>
              <a:rPr lang="en-US" baseline="0" dirty="0" err="1" smtClean="0"/>
              <a:t>muitas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688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Imagem mostrando onde compilar, enviar o código...</a:t>
            </a:r>
          </a:p>
          <a:p>
            <a:endParaRPr lang="pt-BR" dirty="0" smtClean="0"/>
          </a:p>
          <a:p>
            <a:r>
              <a:rPr lang="pt-BR" dirty="0" smtClean="0"/>
              <a:t>Imagem compilador: avisando de erro, compilação bem sucedida, upload feito...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83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02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Verdana"/>
                <a:cs typeface="Verdana"/>
              </a:rPr>
              <a:t>Pessoa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passa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comando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para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computador</a:t>
            </a:r>
            <a:r>
              <a:rPr lang="en-US" baseline="0" dirty="0" smtClean="0">
                <a:latin typeface="Verdana"/>
                <a:cs typeface="Verdana"/>
              </a:rPr>
              <a:t>, </a:t>
            </a:r>
            <a:r>
              <a:rPr lang="en-US" baseline="0" dirty="0" err="1" smtClean="0">
                <a:latin typeface="Verdana"/>
                <a:cs typeface="Verdana"/>
              </a:rPr>
              <a:t>através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uma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linguagem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programação</a:t>
            </a:r>
            <a:r>
              <a:rPr lang="en-US" baseline="0" dirty="0" smtClean="0">
                <a:latin typeface="Verdana"/>
                <a:cs typeface="Verdana"/>
              </a:rPr>
              <a:t> (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será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nosso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foco</a:t>
            </a:r>
            <a:r>
              <a:rPr lang="en-US" baseline="0" dirty="0" smtClean="0">
                <a:latin typeface="Verdana"/>
                <a:cs typeface="Verdana"/>
              </a:rPr>
              <a:t>) e </a:t>
            </a:r>
            <a:r>
              <a:rPr lang="en-US" baseline="0" dirty="0" err="1" smtClean="0">
                <a:latin typeface="Verdana"/>
                <a:cs typeface="Verdana"/>
              </a:rPr>
              <a:t>então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computador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converte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código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a </a:t>
            </a:r>
            <a:r>
              <a:rPr lang="en-US" baseline="0" dirty="0" err="1" smtClean="0">
                <a:latin typeface="Verdana"/>
                <a:cs typeface="Verdana"/>
              </a:rPr>
              <a:t>gente</a:t>
            </a:r>
            <a:r>
              <a:rPr lang="en-US" baseline="0" dirty="0" smtClean="0">
                <a:latin typeface="Verdana"/>
                <a:cs typeface="Verdana"/>
              </a:rPr>
              <a:t> fez </a:t>
            </a:r>
            <a:r>
              <a:rPr lang="en-US" baseline="0" dirty="0" err="1" smtClean="0">
                <a:latin typeface="Verdana"/>
                <a:cs typeface="Verdana"/>
              </a:rPr>
              <a:t>para</a:t>
            </a:r>
            <a:r>
              <a:rPr lang="en-US" baseline="0" dirty="0" smtClean="0">
                <a:latin typeface="Verdana"/>
                <a:cs typeface="Verdana"/>
              </a:rPr>
              <a:t> zeros e </a:t>
            </a:r>
            <a:r>
              <a:rPr lang="en-US" baseline="0" dirty="0" err="1" smtClean="0">
                <a:latin typeface="Verdana"/>
                <a:cs typeface="Verdana"/>
              </a:rPr>
              <a:t>uns</a:t>
            </a:r>
            <a:r>
              <a:rPr lang="en-US" baseline="0" dirty="0" smtClean="0">
                <a:latin typeface="Verdana"/>
                <a:cs typeface="Verdana"/>
              </a:rPr>
              <a:t> e o </a:t>
            </a:r>
            <a:r>
              <a:rPr lang="en-US" baseline="0" dirty="0" err="1" smtClean="0">
                <a:latin typeface="Verdana"/>
                <a:cs typeface="Verdana"/>
              </a:rPr>
              <a:t>envia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ao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sparki</a:t>
            </a:r>
            <a:r>
              <a:rPr lang="en-US" baseline="0" dirty="0" smtClean="0">
                <a:latin typeface="Verdana"/>
                <a:cs typeface="Verdana"/>
              </a:rPr>
              <a:t>, 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agora </a:t>
            </a:r>
            <a:r>
              <a:rPr lang="en-US" baseline="0" dirty="0" err="1" smtClean="0">
                <a:latin typeface="Verdana"/>
                <a:cs typeface="Verdana"/>
              </a:rPr>
              <a:t>vai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ser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capaz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entender</a:t>
            </a:r>
            <a:r>
              <a:rPr lang="en-US" baseline="0" dirty="0" smtClean="0">
                <a:latin typeface="Verdana"/>
                <a:cs typeface="Verdana"/>
              </a:rPr>
              <a:t> e </a:t>
            </a:r>
            <a:r>
              <a:rPr lang="en-US" baseline="0" dirty="0" err="1" smtClean="0">
                <a:latin typeface="Verdana"/>
                <a:cs typeface="Verdana"/>
              </a:rPr>
              <a:t>executar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comando</a:t>
            </a:r>
            <a:r>
              <a:rPr lang="en-US" baseline="0" dirty="0" smtClean="0">
                <a:latin typeface="Verdana"/>
                <a:cs typeface="Verdana"/>
              </a:rPr>
              <a:t>.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25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59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Como o</a:t>
            </a:r>
            <a:r>
              <a:rPr lang="pt-BR" baseline="0" dirty="0" smtClean="0">
                <a:latin typeface="Verdana"/>
                <a:cs typeface="Verdana"/>
              </a:rPr>
              <a:t> computador vai entender o que falamos? Como transmitir a mensagem ao </a:t>
            </a:r>
            <a:r>
              <a:rPr lang="pt-BR" baseline="0" dirty="0" err="1" smtClean="0">
                <a:latin typeface="Verdana"/>
                <a:cs typeface="Verdana"/>
              </a:rPr>
              <a:t>pc</a:t>
            </a:r>
            <a:r>
              <a:rPr lang="pt-BR" baseline="0" dirty="0" smtClean="0">
                <a:latin typeface="Verdana"/>
                <a:cs typeface="Verdana"/>
              </a:rPr>
              <a:t>? LINGUAGEM DE PROGRAMAÇAO! E é aqui que estaremos concentrados nas nossas aulas, entender essa linguagem e usa-la para dar ordens ao </a:t>
            </a:r>
            <a:r>
              <a:rPr lang="pt-BR" baseline="0" dirty="0" err="1" smtClean="0">
                <a:latin typeface="Verdana"/>
                <a:cs typeface="Verdana"/>
              </a:rPr>
              <a:t>sparki</a:t>
            </a:r>
            <a:r>
              <a:rPr lang="pt-BR" baseline="0" dirty="0" smtClean="0">
                <a:latin typeface="Verdana"/>
                <a:cs typeface="Verdana"/>
              </a:rPr>
              <a:t>!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7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palavras</a:t>
            </a:r>
            <a:r>
              <a:rPr lang="en-US" dirty="0" smtClean="0"/>
              <a:t>..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linguagem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programação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unifica</a:t>
            </a:r>
            <a:r>
              <a:rPr lang="en-US" baseline="0" dirty="0" smtClean="0"/>
              <a:t> a forma de </a:t>
            </a:r>
            <a:r>
              <a:rPr lang="en-US" baseline="0" dirty="0" err="1" smtClean="0"/>
              <a:t>passar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mensagem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computador</a:t>
            </a:r>
            <a:r>
              <a:rPr lang="en-US" baseline="0" dirty="0" smtClean="0"/>
              <a:t> e  </a:t>
            </a:r>
            <a:r>
              <a:rPr lang="en-US" baseline="0" dirty="0" err="1" smtClean="0"/>
              <a:t>ela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mundo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linguas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formas</a:t>
            </a:r>
            <a:r>
              <a:rPr lang="en-US" baseline="0" dirty="0" smtClean="0"/>
              <a:t> de se </a:t>
            </a:r>
            <a:r>
              <a:rPr lang="en-US" baseline="0" dirty="0" err="1" smtClean="0"/>
              <a:t>falar</a:t>
            </a:r>
            <a:r>
              <a:rPr lang="en-US" baseline="0" dirty="0" smtClean="0"/>
              <a:t>  a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27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Diferentes aplicações (o que justifica o tanto de linguagens diferentes). Ex.: celular </a:t>
            </a:r>
            <a:r>
              <a:rPr lang="pt-BR" baseline="0" dirty="0" err="1" smtClean="0"/>
              <a:t>touch</a:t>
            </a:r>
            <a:r>
              <a:rPr lang="pt-BR" baseline="0" dirty="0" smtClean="0"/>
              <a:t> e botão. </a:t>
            </a:r>
            <a:r>
              <a:rPr lang="pt-BR" baseline="0" dirty="0" err="1" smtClean="0"/>
              <a:t>Objective</a:t>
            </a:r>
            <a:r>
              <a:rPr lang="pt-BR" baseline="0" dirty="0" smtClean="0"/>
              <a:t> C é usado para fazer </a:t>
            </a:r>
            <a:r>
              <a:rPr lang="pt-BR" baseline="0" dirty="0" err="1" smtClean="0"/>
              <a:t>apps</a:t>
            </a:r>
            <a:r>
              <a:rPr lang="pt-BR" baseline="0" dirty="0" smtClean="0"/>
              <a:t> pra IOS, </a:t>
            </a:r>
            <a:r>
              <a:rPr lang="pt-BR" baseline="0" dirty="0" err="1" smtClean="0"/>
              <a:t>java</a:t>
            </a:r>
            <a:r>
              <a:rPr lang="pt-BR" baseline="0" dirty="0" smtClean="0"/>
              <a:t> pra </a:t>
            </a:r>
            <a:r>
              <a:rPr lang="pt-BR" baseline="0" dirty="0" err="1" smtClean="0"/>
              <a:t>Android</a:t>
            </a:r>
            <a:r>
              <a:rPr lang="pt-BR" baseline="0" dirty="0" smtClean="0"/>
              <a:t>, NXC para lego. Com a linguagem de programação fica definido, por exemplo, que para dizer para o robô andar para frente deve-se falar “ande para </a:t>
            </a:r>
            <a:r>
              <a:rPr lang="pt-BR" baseline="0" dirty="0" err="1" smtClean="0"/>
              <a:t>fentre</a:t>
            </a:r>
            <a:r>
              <a:rPr lang="pt-BR" baseline="0" dirty="0" smtClean="0"/>
              <a:t>” e não “para frente, ande”.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55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Nesse slide</a:t>
            </a:r>
            <a:r>
              <a:rPr lang="pt-BR" baseline="0" dirty="0" smtClean="0">
                <a:latin typeface="Verdana"/>
                <a:cs typeface="Verdana"/>
              </a:rPr>
              <a:t> focar na explicação do que é um compilador. </a:t>
            </a:r>
            <a:r>
              <a:rPr lang="pt-BR" baseline="0" dirty="0" err="1" smtClean="0">
                <a:latin typeface="Verdana"/>
                <a:cs typeface="Verdana"/>
              </a:rPr>
              <a:t>Voce</a:t>
            </a:r>
            <a:r>
              <a:rPr lang="pt-BR" baseline="0" dirty="0" smtClean="0">
                <a:latin typeface="Verdana"/>
                <a:cs typeface="Verdana"/>
              </a:rPr>
              <a:t> vai no computador, escreve o programa em um editor de texto, passa ele pra outro programa chamado “compilador” que vai traduzir pra 0 e 1 e enviar pro robô. No caso do </a:t>
            </a:r>
            <a:r>
              <a:rPr lang="pt-BR" baseline="0" dirty="0" err="1" smtClean="0">
                <a:latin typeface="Verdana"/>
                <a:cs typeface="Verdana"/>
              </a:rPr>
              <a:t>Sparki</a:t>
            </a:r>
            <a:r>
              <a:rPr lang="pt-BR" baseline="0" dirty="0" smtClean="0">
                <a:latin typeface="Verdana"/>
                <a:cs typeface="Verdana"/>
              </a:rPr>
              <a:t>, temos o editor de texto e o compilador juntos em um único programa: o IDE.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19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Basicamente</a:t>
            </a:r>
            <a:r>
              <a:rPr lang="en-US" dirty="0" smtClean="0"/>
              <a:t> a IDE </a:t>
            </a:r>
            <a:r>
              <a:rPr lang="en-US" dirty="0" err="1" smtClean="0"/>
              <a:t>é</a:t>
            </a:r>
            <a:r>
              <a:rPr lang="en-US" dirty="0" smtClean="0"/>
              <a:t> um PROGRAMA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contem</a:t>
            </a:r>
            <a:r>
              <a:rPr lang="en-US" dirty="0" smtClean="0"/>
              <a:t> outros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programas</a:t>
            </a:r>
            <a:r>
              <a:rPr lang="en-US" baseline="0" dirty="0" smtClean="0"/>
              <a:t> (o editor de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compilador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vida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programador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Qualquer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robô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IDE? NAO, o </a:t>
            </a:r>
            <a:r>
              <a:rPr lang="en-US" baseline="0" dirty="0" err="1" smtClean="0"/>
              <a:t>Sparki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desenvolvedor</a:t>
            </a:r>
            <a:r>
              <a:rPr lang="en-US" baseline="0" dirty="0" smtClean="0"/>
              <a:t> fez, </a:t>
            </a:r>
            <a:r>
              <a:rPr lang="en-US" baseline="0" dirty="0" err="1" smtClean="0"/>
              <a:t>baseadoemuma</a:t>
            </a:r>
            <a:r>
              <a:rPr lang="en-US" baseline="0" dirty="0" smtClean="0"/>
              <a:t> IDE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existia</a:t>
            </a:r>
            <a:r>
              <a:rPr lang="en-US" baseline="0" dirty="0" smtClean="0"/>
              <a:t>... A do ARDUINO!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9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05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74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4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69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47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6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39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2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24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46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9BC5B-4239-48BA-91AF-B1A90F2D50F7}" type="datetimeFigureOut">
              <a:rPr lang="pt-BR" smtClean="0"/>
              <a:t>25/04/2015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Projeto </a:t>
            </a:r>
            <a:r>
              <a:rPr lang="pt-BR" dirty="0" err="1" smtClean="0">
                <a:latin typeface="Verdana"/>
                <a:cs typeface="Verdana"/>
              </a:rPr>
              <a:t>Edubot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Aula 01 – Conceito de Algoritmo e Programação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28" y="4552278"/>
            <a:ext cx="2864172" cy="2305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3548" y="2121818"/>
            <a:ext cx="81369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400" dirty="0" smtClean="0">
                <a:latin typeface="Verdana"/>
                <a:cs typeface="Verdana"/>
              </a:rPr>
              <a:t>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Algumas linguagens e possíveis aplicações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4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Objective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-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lang="pt-BR" sz="2000" dirty="0" smtClean="0">
                <a:latin typeface="Verdana"/>
                <a:cs typeface="Verdana"/>
              </a:rPr>
              <a:t>: utilizada para fazer </a:t>
            </a:r>
            <a:r>
              <a:rPr lang="pt-BR" sz="2000" dirty="0" err="1" smtClean="0">
                <a:latin typeface="Verdana"/>
                <a:cs typeface="Verdana"/>
              </a:rPr>
              <a:t>apps</a:t>
            </a:r>
            <a:r>
              <a:rPr lang="pt-BR" sz="2000" dirty="0" smtClean="0">
                <a:latin typeface="Verdana"/>
                <a:cs typeface="Verdana"/>
              </a:rPr>
              <a:t> de IOS;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Java</a:t>
            </a:r>
            <a:r>
              <a:rPr lang="pt-BR" sz="2000" dirty="0" smtClean="0">
                <a:latin typeface="Verdana"/>
                <a:cs typeface="Verdana"/>
              </a:rPr>
              <a:t>: utilizada para fazer </a:t>
            </a:r>
            <a:r>
              <a:rPr lang="pt-BR" sz="2000" dirty="0" err="1" smtClean="0">
                <a:latin typeface="Verdana"/>
                <a:cs typeface="Verdana"/>
              </a:rPr>
              <a:t>apps</a:t>
            </a:r>
            <a:r>
              <a:rPr lang="pt-BR" sz="2000" dirty="0" smtClean="0">
                <a:latin typeface="Verdana"/>
                <a:cs typeface="Verdana"/>
              </a:rPr>
              <a:t> para </a:t>
            </a:r>
            <a:r>
              <a:rPr lang="pt-BR" sz="2000" dirty="0" err="1" smtClean="0">
                <a:latin typeface="Verdana"/>
                <a:cs typeface="Verdana"/>
              </a:rPr>
              <a:t>Android</a:t>
            </a:r>
            <a:r>
              <a:rPr lang="pt-BR" sz="2000" dirty="0" smtClean="0">
                <a:latin typeface="Verdana"/>
                <a:cs typeface="Verdana"/>
              </a:rPr>
              <a:t>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NXC</a:t>
            </a:r>
            <a:r>
              <a:rPr lang="pt-BR" sz="2000" dirty="0" smtClean="0">
                <a:latin typeface="Verdana"/>
                <a:cs typeface="Verdana"/>
              </a:rPr>
              <a:t>: utilizada na programação de robôs Lego;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COBOL</a:t>
            </a:r>
            <a:r>
              <a:rPr lang="pt-BR" sz="2000" dirty="0" smtClean="0">
                <a:latin typeface="Verdana"/>
                <a:cs typeface="Verdana"/>
              </a:rPr>
              <a:t>: utilizada em sistemas bancários.</a:t>
            </a:r>
            <a:endParaRPr lang="pt-BR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2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53743"/>
            <a:ext cx="6249641" cy="3704257"/>
          </a:xfrm>
          <a:prstGeom prst="rect">
            <a:avLst/>
          </a:prstGeom>
        </p:spPr>
      </p:pic>
      <p:sp>
        <p:nvSpPr>
          <p:cNvPr id="5" name="Texto explicativo em elipse 6"/>
          <p:cNvSpPr/>
          <p:nvPr/>
        </p:nvSpPr>
        <p:spPr>
          <a:xfrm>
            <a:off x="3167844" y="2105472"/>
            <a:ext cx="2808312" cy="1370864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010010100100101001010010010101001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o computador repassa a mensagem para o </a:t>
            </a:r>
            <a:r>
              <a:rPr lang="pt-BR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451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Compilador</a:t>
            </a:r>
            <a:endParaRPr lang="pt-BR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54453"/>
              </p:ext>
            </p:extLst>
          </p:nvPr>
        </p:nvGraphicFramePr>
        <p:xfrm>
          <a:off x="107504" y="1484784"/>
          <a:ext cx="8856984" cy="518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8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A IDE do </a:t>
            </a:r>
            <a:r>
              <a:rPr lang="pt-BR" sz="4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3548" y="1556792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3200" dirty="0" smtClean="0">
                <a:latin typeface="Verdana"/>
                <a:cs typeface="Verdana"/>
              </a:rPr>
              <a:t>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 que é IDE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32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Ambiente Integrado de Desenvolvimento</a:t>
            </a:r>
            <a:endParaRPr lang="pt-BR" sz="24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3200" dirty="0">
              <a:latin typeface="Verdana"/>
              <a:cs typeface="Verdana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866019227"/>
              </p:ext>
            </p:extLst>
          </p:nvPr>
        </p:nvGraphicFramePr>
        <p:xfrm>
          <a:off x="683568" y="3545632"/>
          <a:ext cx="7704856" cy="276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36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14"/>
            <a:ext cx="9144000" cy="6962969"/>
          </a:xfrm>
          <a:prstGeom prst="rect">
            <a:avLst/>
          </a:prstGeom>
        </p:spPr>
      </p:pic>
      <p:sp>
        <p:nvSpPr>
          <p:cNvPr id="5" name="Texto Explicativo 2 (Ênfase) 4"/>
          <p:cNvSpPr/>
          <p:nvPr/>
        </p:nvSpPr>
        <p:spPr>
          <a:xfrm>
            <a:off x="2267744" y="2780928"/>
            <a:ext cx="1944216" cy="8640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766"/>
              <a:gd name="adj6" fmla="val -5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EDITOR DE TEXTO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6" name="Texto Explicativo 2 (Ênfase) 5"/>
          <p:cNvSpPr/>
          <p:nvPr/>
        </p:nvSpPr>
        <p:spPr>
          <a:xfrm>
            <a:off x="5940152" y="4077072"/>
            <a:ext cx="1944216" cy="8640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114"/>
              <a:gd name="adj6" fmla="val -65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COMPILADOR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19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E então, vamos programar?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691680" y="2204864"/>
            <a:ext cx="5616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r>
              <a:rPr lang="pt-BR" sz="2800" dirty="0" smtClean="0">
                <a:latin typeface="Verdana"/>
                <a:cs typeface="Verdana"/>
              </a:rPr>
              <a:t>Entender o conceito de algoritmos;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endParaRPr lang="pt-BR" sz="2800" dirty="0" smtClean="0">
              <a:latin typeface="Verdana"/>
              <a:cs typeface="Verdana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r>
              <a:rPr lang="pt-BR" sz="2800" dirty="0">
                <a:latin typeface="Verdana"/>
                <a:cs typeface="Verdana"/>
              </a:rPr>
              <a:t>C</a:t>
            </a:r>
            <a:r>
              <a:rPr lang="pt-BR" sz="2800" dirty="0" smtClean="0">
                <a:latin typeface="Verdana"/>
                <a:cs typeface="Verdana"/>
              </a:rPr>
              <a:t>onhecer a linguagem de programação do </a:t>
            </a:r>
            <a:r>
              <a:rPr lang="pt-BR" sz="2800" dirty="0" err="1">
                <a:latin typeface="Verdana"/>
                <a:cs typeface="Verdana"/>
              </a:rPr>
              <a:t>S</a:t>
            </a:r>
            <a:r>
              <a:rPr lang="pt-BR" sz="2800" dirty="0" err="1" smtClean="0">
                <a:latin typeface="Verdana"/>
                <a:cs typeface="Verdana"/>
              </a:rPr>
              <a:t>parki</a:t>
            </a:r>
            <a:r>
              <a:rPr lang="pt-BR" sz="2800" dirty="0" smtClean="0">
                <a:latin typeface="Verdana"/>
                <a:cs typeface="Verdana"/>
              </a:rPr>
              <a:t>;</a:t>
            </a:r>
            <a:endParaRPr lang="pt-BR"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5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3468043"/>
          </a:xfrm>
        </p:spPr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 smtClean="0">
                <a:latin typeface="Verdana"/>
                <a:cs typeface="Verdana"/>
              </a:rPr>
              <a:t> Sequência de instruções bem definidas e </a:t>
            </a:r>
            <a:r>
              <a:rPr lang="pt-BR" b="1" u="sng" dirty="0" smtClean="0">
                <a:latin typeface="Verdana"/>
                <a:cs typeface="Verdana"/>
              </a:rPr>
              <a:t>não ambíguas</a:t>
            </a:r>
            <a:r>
              <a:rPr lang="pt-BR" dirty="0" smtClean="0">
                <a:latin typeface="Verdana"/>
                <a:cs typeface="Verdana"/>
              </a:rPr>
              <a:t>.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Tipos de algoritmos sequenciais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Não computacionais: dizem a uma pessoa o que fazer</a:t>
            </a:r>
            <a:r>
              <a:rPr lang="pt-BR" dirty="0" smtClean="0">
                <a:latin typeface="Verdana"/>
                <a:cs typeface="Verdana"/>
              </a:rPr>
              <a:t>;</a:t>
            </a:r>
          </a:p>
          <a:p>
            <a:pPr marL="342900" lvl="1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 smtClean="0">
                <a:latin typeface="Verdana"/>
                <a:cs typeface="Verdana"/>
              </a:rPr>
              <a:t>Computacionais: dizem ao computador o que fazer;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0" y="0"/>
            <a:ext cx="9144000" cy="1988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9552" y="944878"/>
            <a:ext cx="8047616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Exemplo de algoritmo SEQUENCIAL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Receita de Bolo de Chocolate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Ingredientes</a:t>
            </a:r>
            <a:endParaRPr lang="pt-BR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4 ovos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4 colheres de sopa de chocolate em pó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sopa de manteiga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3 xícaras de farinha de trigo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xícaras de açúcar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chá de fermento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xícara de leite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Modo de preparo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Bata todos os ingredientes por 5 minutos (</a:t>
            </a:r>
            <a:r>
              <a:rPr lang="pt-BR" u="sng" dirty="0" smtClean="0">
                <a:latin typeface="Verdana"/>
                <a:cs typeface="Verdana"/>
              </a:rPr>
              <a:t>menos o fermento</a:t>
            </a:r>
            <a:r>
              <a:rPr lang="pt-BR" dirty="0" smtClean="0">
                <a:latin typeface="Verdana"/>
                <a:cs typeface="Verdana"/>
              </a:rPr>
              <a:t>)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Adicione o fermento e misture com uma espátula delicadamente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Coloque em uma forma untada e asse por 40 minutos</a:t>
            </a:r>
            <a:endParaRPr lang="pt-BR" dirty="0">
              <a:latin typeface="Verdana"/>
              <a:cs typeface="Verdana"/>
            </a:endParaRPr>
          </a:p>
        </p:txBody>
      </p:sp>
      <p:pic>
        <p:nvPicPr>
          <p:cNvPr id="1026" name="Picture 2" descr="http://tdg.ibxk.com.br/images/recipes/000/062/547/38980/38980_highlig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67111"/>
            <a:ext cx="2647017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48192" y="1484784"/>
            <a:ext cx="8047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Exercício 1</a:t>
            </a:r>
            <a:endParaRPr lang="pt-BR" sz="2000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400" b="1" dirty="0" smtClean="0">
                <a:latin typeface="Verdana"/>
                <a:cs typeface="Verdana"/>
              </a:rPr>
              <a:t>O problema: A raposa e a galinha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[disponível em: http://rachacuca.com.br/enigmas/7/a-raposa-e-a-galinha/]</a:t>
            </a:r>
          </a:p>
          <a:p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sz="2000" b="1" dirty="0" smtClean="0">
                <a:latin typeface="Verdana"/>
                <a:cs typeface="Verdana"/>
              </a:rPr>
              <a:t>Problema</a:t>
            </a:r>
            <a:endParaRPr lang="pt-BR" sz="2000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>
                <a:latin typeface="Verdana"/>
                <a:cs typeface="Verdana"/>
              </a:rPr>
              <a:t>Um </a:t>
            </a:r>
            <a:r>
              <a:rPr lang="pt-BR" sz="2000" u="sng" dirty="0">
                <a:latin typeface="Verdana"/>
                <a:cs typeface="Verdana"/>
              </a:rPr>
              <a:t>fazendeiro</a:t>
            </a:r>
            <a:r>
              <a:rPr lang="pt-BR" sz="2000" dirty="0">
                <a:latin typeface="Verdana"/>
                <a:cs typeface="Verdana"/>
              </a:rPr>
              <a:t> está levando uma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, uma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e um </a:t>
            </a:r>
            <a:r>
              <a:rPr lang="pt-BR" sz="2000" dirty="0">
                <a:solidFill>
                  <a:schemeClr val="accent6"/>
                </a:solidFill>
                <a:latin typeface="Verdana"/>
                <a:cs typeface="Verdana"/>
              </a:rPr>
              <a:t>saco de grãos</a:t>
            </a:r>
            <a:r>
              <a:rPr lang="pt-BR" sz="2000" dirty="0">
                <a:latin typeface="Verdana"/>
                <a:cs typeface="Verdana"/>
              </a:rPr>
              <a:t> para casa. Para chegar lá, ele </a:t>
            </a:r>
            <a:r>
              <a:rPr lang="pt-BR" sz="2000" u="sng" dirty="0">
                <a:latin typeface="Verdana"/>
                <a:cs typeface="Verdana"/>
              </a:rPr>
              <a:t>precisa </a:t>
            </a:r>
            <a:r>
              <a:rPr lang="pt-BR" sz="2000" u="sng" dirty="0" smtClean="0">
                <a:latin typeface="Verdana"/>
                <a:cs typeface="Verdana"/>
              </a:rPr>
              <a:t>atravessar </a:t>
            </a:r>
            <a:r>
              <a:rPr lang="pt-BR" sz="2000" u="sng" dirty="0">
                <a:latin typeface="Verdana"/>
                <a:cs typeface="Verdana"/>
              </a:rPr>
              <a:t>um rio</a:t>
            </a:r>
            <a:r>
              <a:rPr lang="pt-BR" sz="2000" dirty="0">
                <a:latin typeface="Verdana"/>
                <a:cs typeface="Verdana"/>
              </a:rPr>
              <a:t>, mas ele pode, apenas, levar </a:t>
            </a:r>
            <a:r>
              <a:rPr lang="pt-BR" sz="2000" u="sng" dirty="0">
                <a:latin typeface="Verdana"/>
                <a:cs typeface="Verdana"/>
              </a:rPr>
              <a:t>um </a:t>
            </a:r>
            <a:r>
              <a:rPr lang="pt-BR" sz="2000" u="sng" dirty="0" err="1" smtClean="0">
                <a:latin typeface="Verdana"/>
                <a:cs typeface="Verdana"/>
              </a:rPr>
              <a:t>ítem</a:t>
            </a:r>
            <a:r>
              <a:rPr lang="pt-BR" sz="2000" dirty="0" smtClean="0">
                <a:latin typeface="Verdana"/>
                <a:cs typeface="Verdana"/>
              </a:rPr>
              <a:t> </a:t>
            </a:r>
            <a:r>
              <a:rPr lang="pt-BR" sz="2000" dirty="0">
                <a:latin typeface="Verdana"/>
                <a:cs typeface="Verdana"/>
              </a:rPr>
              <a:t>consigo de </a:t>
            </a:r>
            <a:r>
              <a:rPr lang="pt-BR" sz="2000" u="sng" dirty="0">
                <a:latin typeface="Verdana"/>
                <a:cs typeface="Verdana"/>
              </a:rPr>
              <a:t>cada vez</a:t>
            </a:r>
            <a:r>
              <a:rPr lang="pt-BR" sz="2000" dirty="0">
                <a:latin typeface="Verdana"/>
                <a:cs typeface="Verdana"/>
              </a:rPr>
              <a:t>. </a:t>
            </a: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 smtClean="0">
                <a:latin typeface="Verdana"/>
                <a:cs typeface="Verdana"/>
              </a:rPr>
              <a:t>Se </a:t>
            </a:r>
            <a:r>
              <a:rPr lang="pt-BR" sz="2000" dirty="0">
                <a:latin typeface="Verdana"/>
                <a:cs typeface="Verdana"/>
              </a:rPr>
              <a:t>a </a:t>
            </a:r>
            <a:r>
              <a:rPr lang="pt-BR" sz="2000" u="sng" dirty="0"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 for deixada sozinha com a galinha, ela </a:t>
            </a:r>
            <a:r>
              <a:rPr lang="pt-BR" sz="2000" u="sng" dirty="0">
                <a:latin typeface="Verdana"/>
                <a:cs typeface="Verdana"/>
              </a:rPr>
              <a:t>comerá a galinha</a:t>
            </a:r>
            <a:r>
              <a:rPr lang="pt-BR" sz="2000" dirty="0">
                <a:latin typeface="Verdana"/>
                <a:cs typeface="Verdana"/>
              </a:rPr>
              <a:t>. Se a </a:t>
            </a:r>
            <a:r>
              <a:rPr lang="pt-BR" sz="2000" u="sng" dirty="0"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for deixada sozinha com os grãos, ela </a:t>
            </a:r>
            <a:r>
              <a:rPr lang="pt-BR" sz="2000" u="sng" dirty="0">
                <a:latin typeface="Verdana"/>
                <a:cs typeface="Verdana"/>
              </a:rPr>
              <a:t>comerá os grãos</a:t>
            </a:r>
            <a:r>
              <a:rPr lang="pt-BR" sz="2000" dirty="0">
                <a:latin typeface="Verdana"/>
                <a:cs typeface="Verdana"/>
              </a:rPr>
              <a:t>. Como o fazendeiro poderá atravessar o rio sem que nada seja comido</a:t>
            </a:r>
            <a:r>
              <a:rPr lang="pt-BR" sz="2000" dirty="0" smtClean="0">
                <a:latin typeface="Verdana"/>
                <a:cs typeface="Verdana"/>
              </a:rPr>
              <a:t>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27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enho de 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4" y="0"/>
            <a:ext cx="9159974" cy="68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lorir.estaticos.net/desenhos/color/201130/9b3e922fadfdcb373ed9ac67798af96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5856" y="2521338"/>
            <a:ext cx="1656184" cy="15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98" y="3076589"/>
            <a:ext cx="1117184" cy="10021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t="31826"/>
          <a:stretch/>
        </p:blipFill>
        <p:spPr>
          <a:xfrm flipH="1">
            <a:off x="1173027" y="2564904"/>
            <a:ext cx="1370541" cy="15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93708" y="8721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6930917" cy="4037293"/>
          </a:xfrm>
          <a:prstGeom prst="rect">
            <a:avLst/>
          </a:prstGeom>
        </p:spPr>
      </p:pic>
      <p:sp>
        <p:nvSpPr>
          <p:cNvPr id="7" name="Texto explicativo em elipse 6"/>
          <p:cNvSpPr/>
          <p:nvPr/>
        </p:nvSpPr>
        <p:spPr>
          <a:xfrm>
            <a:off x="3383868" y="1412776"/>
            <a:ext cx="2376264" cy="1378271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Mova-se, </a:t>
            </a:r>
            <a:r>
              <a:rPr lang="pt-BR" sz="24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! Mova-se</a:t>
            </a:r>
            <a:endParaRPr lang="pt-BR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63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48192" y="1484784"/>
            <a:ext cx="8047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Exercício 1 - Resolução</a:t>
            </a:r>
            <a:endParaRPr lang="pt-BR" sz="2000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400" b="1" dirty="0" smtClean="0">
                <a:latin typeface="Verdana"/>
                <a:cs typeface="Verdana"/>
              </a:rPr>
              <a:t>O problema: A raposa e a galinha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[disponível em: http://rachacuca.com.br/enigmas/7/a-raposa-e-a-galinha/]</a:t>
            </a:r>
          </a:p>
          <a:p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sz="2000" b="1" dirty="0" smtClean="0">
                <a:latin typeface="Verdana"/>
                <a:cs typeface="Verdana"/>
              </a:rPr>
              <a:t>Solução</a:t>
            </a:r>
            <a:endParaRPr lang="pt-BR" sz="2000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>
                <a:latin typeface="Verdana"/>
                <a:cs typeface="Verdana"/>
              </a:rPr>
              <a:t>Ele pode levar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para o outro lado, primeiramente. Depois, </a:t>
            </a:r>
            <a:r>
              <a:rPr lang="pt-BR" sz="2000" dirty="0" smtClean="0">
                <a:latin typeface="Verdana"/>
                <a:cs typeface="Verdana"/>
              </a:rPr>
              <a:t>leva 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 e deixa lá, voltando para a outra margem com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. Posteriormente, deixa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nessa margem e leva os </a:t>
            </a:r>
            <a:r>
              <a:rPr lang="pt-BR" sz="2000" dirty="0">
                <a:solidFill>
                  <a:schemeClr val="accent6"/>
                </a:solidFill>
                <a:latin typeface="Verdana"/>
                <a:cs typeface="Verdana"/>
              </a:rPr>
              <a:t>grãos</a:t>
            </a:r>
            <a:r>
              <a:rPr lang="pt-BR" sz="2000" dirty="0">
                <a:latin typeface="Verdana"/>
                <a:cs typeface="Verdana"/>
              </a:rPr>
              <a:t> para junto da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, na outra margem. Por fim, volta e busca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que ficou do outro lado.</a:t>
            </a:r>
            <a:endParaRPr lang="pt-BR" sz="20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98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8192" y="1052736"/>
            <a:ext cx="8047616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Exercício 2</a:t>
            </a: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Como montar um sanduíche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Ingredientes</a:t>
            </a:r>
            <a:endParaRPr lang="pt-BR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fatias de pão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rodela de tomate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folha de alface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200g de frango desfiado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sopa de maionese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100g de azeitonas sem caroço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fatias de queijo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Modo de preparo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Atividade: Escreva um algoritmo da montagem desse sanduíche.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	</a:t>
            </a:r>
            <a:r>
              <a:rPr lang="pt-BR" dirty="0" smtClean="0">
                <a:latin typeface="Verdana"/>
                <a:cs typeface="Verdana"/>
              </a:rPr>
              <a:t>Obs.: O sanduíche deve conter todos os ingredientes citados acima!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56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2. Linguagem de programação do </a:t>
            </a:r>
            <a:r>
              <a:rPr lang="pt-BR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8192" y="1268760"/>
            <a:ext cx="80476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 smtClean="0">
                <a:latin typeface="Verdana"/>
                <a:cs typeface="Verdana"/>
              </a:rPr>
              <a:t>É a mesma linguagem utilizada para programar o </a:t>
            </a:r>
            <a:r>
              <a:rPr lang="pt-BR" dirty="0" err="1" smtClean="0">
                <a:latin typeface="Verdana"/>
                <a:cs typeface="Verdana"/>
              </a:rPr>
              <a:t>microcontrolador</a:t>
            </a:r>
            <a:r>
              <a:rPr lang="pt-BR" dirty="0" smtClean="0">
                <a:latin typeface="Verdana"/>
                <a:cs typeface="Verdana"/>
              </a:rPr>
              <a:t> </a:t>
            </a:r>
            <a:r>
              <a:rPr lang="pt-BR" dirty="0" err="1" smtClean="0">
                <a:latin typeface="Verdana"/>
                <a:cs typeface="Verdana"/>
              </a:rPr>
              <a:t>Arduino</a:t>
            </a:r>
            <a:r>
              <a:rPr lang="pt-BR" dirty="0" smtClean="0">
                <a:latin typeface="Verdana"/>
                <a:cs typeface="Verdana"/>
              </a:rPr>
              <a:t> (parecido com C/C++) com a adição de uma biblioteca específica do </a:t>
            </a:r>
            <a:r>
              <a:rPr lang="pt-BR" dirty="0" err="1" smtClean="0">
                <a:latin typeface="Verdana"/>
                <a:cs typeface="Verdana"/>
              </a:rPr>
              <a:t>Sparki</a:t>
            </a:r>
            <a:r>
              <a:rPr lang="pt-BR" dirty="0" smtClean="0">
                <a:latin typeface="Verdana"/>
                <a:cs typeface="Verdana"/>
              </a:rPr>
              <a:t>.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Vamos abrir a IDE do </a:t>
            </a:r>
            <a:r>
              <a:rPr lang="pt-BR" b="1" dirty="0" err="1" smtClean="0">
                <a:latin typeface="Verdana"/>
                <a:cs typeface="Verdana"/>
              </a:rPr>
              <a:t>Sparki</a:t>
            </a:r>
            <a:r>
              <a:rPr lang="pt-BR" b="1" dirty="0" smtClean="0">
                <a:latin typeface="Verdana"/>
                <a:cs typeface="Verdana"/>
              </a:rPr>
              <a:t> (</a:t>
            </a:r>
            <a:r>
              <a:rPr lang="pt-BR" b="1" dirty="0" err="1" smtClean="0">
                <a:latin typeface="Verdana"/>
                <a:cs typeface="Verdana"/>
              </a:rPr>
              <a:t>SparkiDuino</a:t>
            </a:r>
            <a:r>
              <a:rPr lang="pt-BR" b="1" dirty="0" smtClean="0">
                <a:latin typeface="Verdana"/>
                <a:cs typeface="Verdana"/>
              </a:rPr>
              <a:t>) e entender as estruturas básicas da linguagem para se começar a programar!</a:t>
            </a:r>
          </a:p>
        </p:txBody>
      </p:sp>
    </p:spTree>
    <p:extLst>
      <p:ext uri="{BB962C8B-B14F-4D97-AF65-F5344CB8AC3E}">
        <p14:creationId xmlns:p14="http://schemas.microsoft.com/office/powerpoint/2010/main" val="35364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93" y="0"/>
            <a:ext cx="9164793" cy="6858000"/>
          </a:xfrm>
          <a:prstGeom prst="rect">
            <a:avLst/>
          </a:prstGeom>
        </p:spPr>
      </p:pic>
      <p:sp>
        <p:nvSpPr>
          <p:cNvPr id="9" name="Texto Explicativo 2 (Ênfase) 8"/>
          <p:cNvSpPr/>
          <p:nvPr/>
        </p:nvSpPr>
        <p:spPr>
          <a:xfrm>
            <a:off x="2983019" y="1301545"/>
            <a:ext cx="4613316" cy="63073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016"/>
              <a:gd name="adj6" fmla="val -24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Torna disponíveis os comandos específicos do </a:t>
            </a:r>
            <a:r>
              <a:rPr lang="pt-BR" sz="1600" dirty="0" err="1" smtClean="0">
                <a:latin typeface="Verdana"/>
                <a:cs typeface="Verdana"/>
              </a:rPr>
              <a:t>Sparki</a:t>
            </a:r>
            <a:r>
              <a:rPr lang="pt-BR" sz="1600" dirty="0" smtClean="0">
                <a:latin typeface="Verdana"/>
                <a:cs typeface="Verdana"/>
              </a:rPr>
              <a:t> </a:t>
            </a:r>
          </a:p>
        </p:txBody>
      </p:sp>
      <p:sp>
        <p:nvSpPr>
          <p:cNvPr id="11" name="Texto Explicativo 2 (Ênfase) 10"/>
          <p:cNvSpPr/>
          <p:nvPr/>
        </p:nvSpPr>
        <p:spPr>
          <a:xfrm>
            <a:off x="2983536" y="2348880"/>
            <a:ext cx="4612799" cy="88494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840"/>
              <a:gd name="adj6" fmla="val -56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Bloco (função) utilizado para estabelecer condições iniciais do programa; executado uma única vez no início do programa</a:t>
            </a:r>
            <a:endParaRPr lang="pt-BR" sz="1600" dirty="0">
              <a:latin typeface="Verdana"/>
              <a:cs typeface="Verdana"/>
            </a:endParaRPr>
          </a:p>
        </p:txBody>
      </p:sp>
      <p:sp>
        <p:nvSpPr>
          <p:cNvPr id="12" name="Texto Explicativo 2 (Ênfase) 11"/>
          <p:cNvSpPr/>
          <p:nvPr/>
        </p:nvSpPr>
        <p:spPr>
          <a:xfrm>
            <a:off x="2983019" y="3573016"/>
            <a:ext cx="4613316" cy="79208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725"/>
              <a:gd name="adj6" fmla="val -55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Bloco (função) onde a lógica principal do programa é construída; sua execução é repetida até que o robô seja desligado</a:t>
            </a:r>
            <a:endParaRPr lang="pt-BR" sz="16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2" y="1124744"/>
            <a:ext cx="8047616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Exercício 3</a:t>
            </a: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Escrever mensagens no LCD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Funções necessárias: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sparki.clearLCD</a:t>
            </a:r>
            <a:r>
              <a:rPr lang="pt-BR" b="1" dirty="0" smtClean="0">
                <a:latin typeface="Verdana"/>
                <a:cs typeface="Verdana"/>
              </a:rPr>
              <a:t>()</a:t>
            </a:r>
            <a:r>
              <a:rPr lang="pt-BR" dirty="0" smtClean="0">
                <a:latin typeface="Verdana"/>
                <a:cs typeface="Verdana"/>
              </a:rPr>
              <a:t>: Esta função apaga qualquer coisa que possa ter sido previamente escrita no display LCD;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sparki.println</a:t>
            </a:r>
            <a:r>
              <a:rPr lang="pt-BR" b="1" dirty="0" smtClean="0">
                <a:latin typeface="Verdana"/>
                <a:cs typeface="Verdana"/>
              </a:rPr>
              <a:t>(“TEXTO A SER ESCRITO")</a:t>
            </a:r>
            <a:r>
              <a:rPr lang="pt-BR" dirty="0" smtClean="0">
                <a:latin typeface="Verdana"/>
                <a:cs typeface="Verdana"/>
              </a:rPr>
              <a:t>: Esta função diz que a mensagem contida entre as aspas deve ser escrita na tela do display LCD;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sparki.updateLCD</a:t>
            </a:r>
            <a:r>
              <a:rPr lang="pt-BR" b="1" dirty="0" smtClean="0">
                <a:latin typeface="Verdana"/>
                <a:cs typeface="Verdana"/>
              </a:rPr>
              <a:t>()</a:t>
            </a:r>
            <a:r>
              <a:rPr lang="pt-BR" dirty="0" smtClean="0">
                <a:latin typeface="Verdana"/>
                <a:cs typeface="Verdana"/>
              </a:rPr>
              <a:t>: Esta função atualiza a tela do display LCD, imprimindo na tela as últimas mensagens especificadas em </a:t>
            </a:r>
            <a:r>
              <a:rPr lang="pt-BR" b="1" dirty="0" err="1" smtClean="0">
                <a:latin typeface="Verdana"/>
                <a:cs typeface="Verdana"/>
              </a:rPr>
              <a:t>sparki.println</a:t>
            </a:r>
            <a:r>
              <a:rPr lang="pt-BR" dirty="0" smtClean="0">
                <a:latin typeface="Verdana"/>
                <a:cs typeface="Verdana"/>
              </a:rPr>
              <a:t>;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delay</a:t>
            </a:r>
            <a:r>
              <a:rPr lang="pt-BR" b="1" dirty="0">
                <a:latin typeface="Verdana"/>
                <a:cs typeface="Verdana"/>
              </a:rPr>
              <a:t> </a:t>
            </a:r>
            <a:r>
              <a:rPr lang="pt-BR" b="1" dirty="0" smtClean="0">
                <a:latin typeface="Verdana"/>
                <a:cs typeface="Verdana"/>
              </a:rPr>
              <a:t>(TEMPO EM MILISSEGUNDOS)</a:t>
            </a:r>
            <a:r>
              <a:rPr lang="pt-BR" dirty="0" smtClean="0">
                <a:latin typeface="Verdana"/>
                <a:cs typeface="Verdana"/>
              </a:rPr>
              <a:t>: Esta função faz com que o programa pause durante a quantidade de tempo (em milissegundos) indicada entre parêntesis.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0" y="0"/>
            <a:ext cx="9144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2. Linguagem de programação do </a:t>
            </a:r>
            <a:r>
              <a:rPr lang="pt-BR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4860032" y="6093296"/>
            <a:ext cx="4932040" cy="1046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Vamos ao código...</a:t>
            </a:r>
            <a:endParaRPr lang="pt-BR" sz="2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026" name="Picture 2" descr="http://static.arcbotics.com/wp-content/uploads/2014/01/Top-LC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96" y="794665"/>
            <a:ext cx="3096344" cy="159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5-04-09 às 22.5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704"/>
            <a:ext cx="6696744" cy="68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5-04-09 às 22.5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236296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Passando o código para o </a:t>
            </a:r>
            <a:r>
              <a:rPr lang="pt-BR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/>
            </a:r>
            <a:br>
              <a:rPr lang="pt-B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charset="0"/>
              <a:buChar char="Ø"/>
            </a:pPr>
            <a:r>
              <a:rPr lang="en-US" dirty="0" smtClean="0"/>
              <a:t>Agora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progama</a:t>
            </a:r>
            <a:r>
              <a:rPr lang="en-US" dirty="0" smtClean="0"/>
              <a:t> pronto,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passar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sparki</a:t>
            </a:r>
            <a:r>
              <a:rPr lang="en-US" dirty="0" smtClean="0"/>
              <a:t>. Como </a:t>
            </a:r>
            <a:r>
              <a:rPr lang="en-US" dirty="0" err="1" smtClean="0"/>
              <a:t>fazemos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? 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en-US" dirty="0"/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en-US" dirty="0" smtClean="0"/>
          </a:p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charset="0"/>
              <a:buChar char="Ø"/>
            </a:pP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compilar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,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tradução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0 e 1 e </a:t>
            </a:r>
            <a:r>
              <a:rPr lang="en-US" dirty="0" err="1" smtClean="0"/>
              <a:t>fazer</a:t>
            </a:r>
            <a:r>
              <a:rPr lang="en-US" dirty="0" smtClean="0"/>
              <a:t> o “upload” para o </a:t>
            </a:r>
            <a:r>
              <a:rPr lang="en-US" dirty="0" err="1" smtClean="0"/>
              <a:t>sparki</a:t>
            </a:r>
            <a:r>
              <a:rPr lang="en-US" dirty="0"/>
              <a:t> </a:t>
            </a:r>
            <a:r>
              <a:rPr lang="en-US" dirty="0" err="1" smtClean="0"/>
              <a:t>desse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0 e 1.</a:t>
            </a:r>
          </a:p>
          <a:p>
            <a:pPr>
              <a:buFont typeface="Wingdings" charset="0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421" r="12846" b="1"/>
          <a:stretch/>
        </p:blipFill>
        <p:spPr>
          <a:xfrm>
            <a:off x="1" y="0"/>
            <a:ext cx="9143999" cy="68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63688" y="1268760"/>
            <a:ext cx="54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Verdana"/>
                <a:cs typeface="Verdana"/>
              </a:rPr>
              <a:t>Imagem ide selecionando a serial </a:t>
            </a:r>
            <a:r>
              <a:rPr lang="pt-BR" dirty="0" err="1" smtClean="0">
                <a:latin typeface="Verdana"/>
                <a:cs typeface="Verdana"/>
              </a:rPr>
              <a:t>port</a:t>
            </a:r>
            <a:endParaRPr lang="pt-BR" dirty="0" smtClean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r>
              <a:rPr lang="en-US" dirty="0">
                <a:latin typeface="Verdana"/>
                <a:cs typeface="Verdana"/>
              </a:rPr>
              <a:t>Na IDE do </a:t>
            </a:r>
            <a:r>
              <a:rPr lang="en-US" dirty="0" err="1">
                <a:latin typeface="Verdana"/>
                <a:cs typeface="Verdana"/>
              </a:rPr>
              <a:t>Sparki</a:t>
            </a:r>
            <a:r>
              <a:rPr lang="en-US" dirty="0">
                <a:latin typeface="Verdana"/>
                <a:cs typeface="Verdana"/>
              </a:rPr>
              <a:t> o </a:t>
            </a:r>
            <a:r>
              <a:rPr lang="en-US" dirty="0" err="1">
                <a:latin typeface="Verdana"/>
                <a:cs typeface="Verdana"/>
              </a:rPr>
              <a:t>codigo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executável</a:t>
            </a:r>
            <a:r>
              <a:rPr lang="en-US" dirty="0">
                <a:latin typeface="Verdana"/>
                <a:cs typeface="Verdana"/>
              </a:rPr>
              <a:t> é </a:t>
            </a:r>
            <a:r>
              <a:rPr lang="en-US" dirty="0" err="1">
                <a:latin typeface="Verdana"/>
                <a:cs typeface="Verdana"/>
              </a:rPr>
              <a:t>enviado</a:t>
            </a:r>
            <a:r>
              <a:rPr lang="en-US" dirty="0">
                <a:latin typeface="Verdana"/>
                <a:cs typeface="Verdana"/>
              </a:rPr>
              <a:t> para o </a:t>
            </a:r>
            <a:r>
              <a:rPr lang="en-US" dirty="0" err="1">
                <a:latin typeface="Verdana"/>
                <a:cs typeface="Verdana"/>
              </a:rPr>
              <a:t>robô</a:t>
            </a:r>
            <a:r>
              <a:rPr lang="en-US" dirty="0">
                <a:latin typeface="Verdana"/>
                <a:cs typeface="Verdana"/>
              </a:rPr>
              <a:t> via </a:t>
            </a:r>
            <a:r>
              <a:rPr lang="en-US" dirty="0" err="1">
                <a:latin typeface="Verdana"/>
                <a:cs typeface="Verdana"/>
              </a:rPr>
              <a:t>cabo</a:t>
            </a:r>
            <a:r>
              <a:rPr lang="en-US" dirty="0">
                <a:latin typeface="Verdana"/>
                <a:cs typeface="Verdana"/>
              </a:rPr>
              <a:t> USB e </a:t>
            </a:r>
            <a:r>
              <a:rPr lang="en-US" dirty="0" err="1">
                <a:latin typeface="Verdana"/>
                <a:cs typeface="Verdana"/>
              </a:rPr>
              <a:t>imediatamente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após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enviado</a:t>
            </a:r>
            <a:r>
              <a:rPr lang="en-US" dirty="0">
                <a:latin typeface="Verdana"/>
                <a:cs typeface="Verdana"/>
              </a:rPr>
              <a:t>, é </a:t>
            </a:r>
            <a:r>
              <a:rPr lang="en-US" dirty="0" err="1">
                <a:latin typeface="Verdana"/>
                <a:cs typeface="Verdana"/>
              </a:rPr>
              <a:t>executado</a:t>
            </a:r>
            <a:r>
              <a:rPr lang="en-US" dirty="0">
                <a:latin typeface="Verdana"/>
                <a:cs typeface="Verdana"/>
              </a:rPr>
              <a:t>.</a:t>
            </a:r>
          </a:p>
          <a:p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929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4303" b="6481"/>
          <a:stretch/>
        </p:blipFill>
        <p:spPr>
          <a:xfrm>
            <a:off x="395536" y="2127156"/>
            <a:ext cx="5760640" cy="4730844"/>
          </a:xfrm>
          <a:prstGeom prst="rect">
            <a:avLst/>
          </a:prstGeom>
        </p:spPr>
      </p:pic>
      <p:sp>
        <p:nvSpPr>
          <p:cNvPr id="5" name="Texto explicativo em forma de nuvem 4"/>
          <p:cNvSpPr/>
          <p:nvPr/>
        </p:nvSpPr>
        <p:spPr>
          <a:xfrm>
            <a:off x="4427984" y="1268760"/>
            <a:ext cx="3456384" cy="1908792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/>
                <a:cs typeface="Verdana"/>
              </a:rPr>
              <a:t>010010100101001001010010111100101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861048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/>
                <a:cs typeface="Verdana"/>
              </a:rPr>
              <a:t>Tradução</a:t>
            </a:r>
            <a:r>
              <a:rPr lang="en-US" dirty="0" smtClean="0">
                <a:latin typeface="Verdana"/>
                <a:cs typeface="Verdana"/>
              </a:rPr>
              <a:t>: ”</a:t>
            </a:r>
            <a:r>
              <a:rPr lang="en-US" dirty="0" err="1" smtClean="0">
                <a:latin typeface="Verdana"/>
                <a:cs typeface="Verdana"/>
              </a:rPr>
              <a:t>não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faço</a:t>
            </a:r>
            <a:r>
              <a:rPr lang="en-US" dirty="0">
                <a:latin typeface="Verdana"/>
                <a:cs typeface="Verdana"/>
              </a:rPr>
              <a:t> a </a:t>
            </a:r>
            <a:r>
              <a:rPr lang="en-US" dirty="0" err="1">
                <a:latin typeface="Verdana"/>
                <a:cs typeface="Verdana"/>
              </a:rPr>
              <a:t>mínima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ideia</a:t>
            </a:r>
            <a:r>
              <a:rPr lang="en-US" dirty="0">
                <a:latin typeface="Verdana"/>
                <a:cs typeface="Verdana"/>
              </a:rPr>
              <a:t> do </a:t>
            </a:r>
            <a:r>
              <a:rPr lang="en-US" dirty="0" err="1">
                <a:latin typeface="Verdana"/>
                <a:cs typeface="Verdana"/>
              </a:rPr>
              <a:t>que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ele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está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falando</a:t>
            </a:r>
            <a:r>
              <a:rPr lang="en-US" dirty="0" smtClean="0">
                <a:latin typeface="Verdana"/>
                <a:cs typeface="Verdana"/>
              </a:rPr>
              <a:t>!”</a:t>
            </a:r>
            <a:endParaRPr lang="en-US" dirty="0">
              <a:latin typeface="Verdana"/>
              <a:cs typeface="Verdana"/>
            </a:endParaRPr>
          </a:p>
          <a:p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20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4412" cy="6858000"/>
          </a:xfrm>
          <a:prstGeom prst="rect">
            <a:avLst/>
          </a:prstGeom>
        </p:spPr>
      </p:pic>
      <p:sp>
        <p:nvSpPr>
          <p:cNvPr id="6" name="Quadro 5"/>
          <p:cNvSpPr/>
          <p:nvPr/>
        </p:nvSpPr>
        <p:spPr>
          <a:xfrm>
            <a:off x="-33173" y="188640"/>
            <a:ext cx="2339752" cy="936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b="20968"/>
          <a:stretch/>
        </p:blipFill>
        <p:spPr>
          <a:xfrm>
            <a:off x="683568" y="188640"/>
            <a:ext cx="7823107" cy="4176464"/>
          </a:xfrm>
          <a:prstGeom prst="rect">
            <a:avLst/>
          </a:prstGeom>
        </p:spPr>
      </p:pic>
      <p:sp>
        <p:nvSpPr>
          <p:cNvPr id="7" name="Texto Explicativo 1 (Sem Bordas) 6"/>
          <p:cNvSpPr/>
          <p:nvPr/>
        </p:nvSpPr>
        <p:spPr>
          <a:xfrm>
            <a:off x="1547664" y="5078052"/>
            <a:ext cx="1944216" cy="1447292"/>
          </a:xfrm>
          <a:prstGeom prst="callout1">
            <a:avLst>
              <a:gd name="adj1" fmla="val 18750"/>
              <a:gd name="adj2" fmla="val -8333"/>
              <a:gd name="adj3" fmla="val -78292"/>
              <a:gd name="adj4" fmla="val -4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CONFERE SE ESTÁ TUDO CERTO NO CÓDIGO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8" name="Texto Explicativo 1 (Sem Bordas) 7"/>
          <p:cNvSpPr/>
          <p:nvPr/>
        </p:nvSpPr>
        <p:spPr>
          <a:xfrm>
            <a:off x="4067944" y="5090898"/>
            <a:ext cx="2448272" cy="1434445"/>
          </a:xfrm>
          <a:prstGeom prst="callout1">
            <a:avLst>
              <a:gd name="adj1" fmla="val 18750"/>
              <a:gd name="adj2" fmla="val -8333"/>
              <a:gd name="adj3" fmla="val -78535"/>
              <a:gd name="adj4" fmla="val -48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COMPILA E ENVIA O CÓDIGO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66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Próxima atividade...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Entendendo variáveis e fazendo o </a:t>
            </a:r>
            <a:r>
              <a:rPr lang="pt-BR" dirty="0" err="1" smtClean="0">
                <a:latin typeface="Verdana"/>
                <a:cs typeface="Verdana"/>
              </a:rPr>
              <a:t>Sparki</a:t>
            </a:r>
            <a:r>
              <a:rPr lang="pt-BR" dirty="0" smtClean="0">
                <a:latin typeface="Verdana"/>
                <a:cs typeface="Verdana"/>
              </a:rPr>
              <a:t> resolver para nós algumas equações de segundo grau!</a:t>
            </a:r>
            <a:endParaRPr lang="pt-BR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4" y="2279102"/>
            <a:ext cx="9137948" cy="4144611"/>
          </a:xfrm>
          <a:prstGeom prst="rect">
            <a:avLst/>
          </a:prstGeom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026" name="Picture 2" descr="http://colorir.estaticos.net/desenhos/pintar/cabo-usb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11344">
            <a:off x="4678735" y="4797631"/>
            <a:ext cx="2402632" cy="18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 explicativo em elipse 6"/>
          <p:cNvSpPr/>
          <p:nvPr/>
        </p:nvSpPr>
        <p:spPr>
          <a:xfrm>
            <a:off x="611560" y="980728"/>
            <a:ext cx="3617490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Void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setup () {</a:t>
            </a:r>
          </a:p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Sparki.moveFoward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()</a:t>
            </a:r>
          </a:p>
          <a:p>
            <a:pPr algn="ctr"/>
            <a:r>
              <a:rPr lang="pt-BR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}</a:t>
            </a:r>
          </a:p>
        </p:txBody>
      </p:sp>
      <p:sp>
        <p:nvSpPr>
          <p:cNvPr id="8" name="Texto explicativo em elipse 6"/>
          <p:cNvSpPr/>
          <p:nvPr/>
        </p:nvSpPr>
        <p:spPr>
          <a:xfrm>
            <a:off x="4355976" y="1124744"/>
            <a:ext cx="3024336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010010100100101001010010010101001001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23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4303" b="6481"/>
          <a:stretch/>
        </p:blipFill>
        <p:spPr>
          <a:xfrm>
            <a:off x="395536" y="2127156"/>
            <a:ext cx="5760640" cy="4730844"/>
          </a:xfrm>
          <a:prstGeom prst="rect">
            <a:avLst/>
          </a:prstGeom>
        </p:spPr>
      </p:pic>
      <p:sp>
        <p:nvSpPr>
          <p:cNvPr id="5" name="Texto explicativo em forma de nuvem 4"/>
          <p:cNvSpPr/>
          <p:nvPr/>
        </p:nvSpPr>
        <p:spPr>
          <a:xfrm>
            <a:off x="4427984" y="1268760"/>
            <a:ext cx="3456384" cy="1908792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/>
                <a:cs typeface="Verdana"/>
              </a:rPr>
              <a:t>0100101</a:t>
            </a:r>
            <a:endParaRPr lang="pt-BR" sz="28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2120" y="378904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Verdana"/>
                <a:cs typeface="Verdana"/>
              </a:rPr>
              <a:t>Tradução</a:t>
            </a:r>
            <a:r>
              <a:rPr lang="en-US" dirty="0" smtClean="0">
                <a:latin typeface="Verdana"/>
                <a:cs typeface="Verdana"/>
              </a:rPr>
              <a:t>: “Me mover? OK!”</a:t>
            </a:r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328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encrypted-tbn2.gstatic.com/images?q=tbn:ANd9GcSv1j2Z43VeYRWH3w7kBUekKntg6F60v7AeZlFgXPZYmvfWau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3372453" cy="33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62021736"/>
              </p:ext>
            </p:extLst>
          </p:nvPr>
        </p:nvGraphicFramePr>
        <p:xfrm>
          <a:off x="1043608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82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3.05556E-6 -1.48148E-6 C -0.00416 -0.00394 -0.00781 -0.00857 -0.01215 -0.01158 C -0.01528 -0.01389 -0.0191 -0.01459 -0.02257 -0.01621 L -0.0276 -0.01852 C -0.04201 -0.01783 -0.05642 -0.01736 -0.07083 -0.01621 C -0.07482 -0.01597 -0.07882 -0.01435 -0.08281 -0.01389 C -0.09201 -0.01273 -0.10121 -0.01227 -0.11041 -0.01158 C -0.1191 -0.01227 -0.1276 -0.01273 -0.13628 -0.01389 C -0.13941 -0.01435 -0.14514 -0.01713 -0.14826 -0.01852 C -0.14896 -0.02084 -0.14913 -0.02338 -0.15 -0.02546 C -0.15208 -0.03033 -0.15469 -0.03449 -0.15694 -0.03912 L -0.16389 -0.05301 L -0.16736 -0.05996 L -0.17083 -0.06667 C -0.17135 -0.0706 -0.17187 -0.07454 -0.17239 -0.07824 C -0.17291 -0.08125 -0.17413 -0.08426 -0.17413 -0.0875 C -0.1776 -0.1838 -0.16892 -0.14653 -0.1776 -0.18171 C -0.17882 -0.20324 -0.18021 -0.22454 -0.18107 -0.24607 C -0.1816 -0.25903 -0.18194 -0.27222 -0.18281 -0.28519 C -0.18351 -0.2963 -0.18472 -0.29838 -0.18628 -0.3081 C -0.18698 -0.31181 -0.18732 -0.31574 -0.18802 -0.31968 C -0.18837 -0.32199 -0.18923 -0.32408 -0.18976 -0.32639 C -0.19045 -0.32963 -0.1908 -0.33264 -0.19149 -0.33565 C -0.19253 -0.34028 -0.19288 -0.34537 -0.19496 -0.34954 C -0.19965 -0.35903 -0.20087 -0.36343 -0.20694 -0.37014 C -0.20851 -0.37199 -0.21024 -0.37338 -0.21215 -0.37477 C -0.21441 -0.37639 -0.21666 -0.37801 -0.2191 -0.3794 C -0.22239 -0.38125 -0.22934 -0.38403 -0.22934 -0.38403 C -0.23976 -0.3831 -0.25017 -0.38357 -0.26041 -0.38171 C -0.2625 -0.38125 -0.26406 -0.37894 -0.26562 -0.37709 C -0.2684 -0.37338 -0.26979 -0.36829 -0.27066 -0.3632 C -0.27153 -0.35949 -0.2717 -0.35556 -0.27239 -0.35185 C -0.27291 -0.34931 -0.27361 -0.34722 -0.27413 -0.34491 C -0.27743 -0.31921 -0.27639 -0.33033 -0.2776 -0.28982 C -0.2783 -0.26597 -0.2783 -0.24213 -0.27934 -0.21852 C -0.27951 -0.21597 -0.28003 -0.21343 -0.28107 -0.21158 C -0.28351 -0.20741 -0.28802 -0.20625 -0.29149 -0.20463 C -0.30069 -0.20533 -0.30989 -0.20579 -0.31892 -0.20695 C -0.32448 -0.20764 -0.325 -0.20996 -0.3276 -0.21621 C -0.32882 -0.21921 -0.33003 -0.22222 -0.33107 -0.22546 C -0.33403 -0.23472 -0.33177 -0.23519 -0.33802 -0.24607 C -0.33923 -0.24815 -0.34149 -0.24908 -0.34323 -0.2507 C -0.34375 -0.2544 -0.34392 -0.25857 -0.34479 -0.26204 C -0.34566 -0.26482 -0.34774 -0.26644 -0.34826 -0.26898 C -0.34982 -0.275 -0.35052 -0.29722 -0.35347 -0.30116 L -0.35868 -0.3081 C -0.35972 -0.31273 -0.36111 -0.31713 -0.36215 -0.32199 C -0.36285 -0.325 -0.36302 -0.32801 -0.36389 -0.33102 C -0.36476 -0.33426 -0.36614 -0.33727 -0.36736 -0.34028 C -0.36857 -0.37824 -0.36684 -0.37616 -0.37066 -0.4 C -0.37118 -0.40301 -0.37153 -0.40625 -0.37239 -0.40926 C -0.37448 -0.41551 -0.37778 -0.42107 -0.37934 -0.42755 L -0.38628 -0.45509 C -0.3868 -0.45741 -0.3868 -0.46019 -0.38802 -0.46204 C -0.38976 -0.46505 -0.39114 -0.46852 -0.39305 -0.4713 C -0.40017 -0.48195 -0.40104 -0.48195 -0.40868 -0.48959 C -0.41041 -0.49352 -0.41146 -0.49792 -0.41389 -0.50116 C -0.4151 -0.50278 -0.41736 -0.50255 -0.41892 -0.50347 C -0.42257 -0.50556 -0.42569 -0.50834 -0.42934 -0.51042 C -0.43455 -0.5132 -0.44583 -0.51412 -0.45 -0.51505 L -0.46215 -0.51713 C -0.46719 -0.51644 -0.47291 -0.51783 -0.4776 -0.51505 C -0.4809 -0.51296 -0.48246 -0.50741 -0.48455 -0.50347 C -0.48646 -0.49977 -0.48837 -0.49607 -0.48976 -0.4919 C -0.49375 -0.47986 -0.49323 -0.47292 -0.49653 -0.45972 C -0.49913 -0.45 -0.49791 -0.45533 -0.5 -0.44375 C -0.49948 -0.43449 -0.49913 -0.42523 -0.49826 -0.41621 C -0.49774 -0.40972 -0.49618 -0.40602 -0.49479 -0.4 C -0.49427 -0.39699 -0.49375 -0.39398 -0.49305 -0.39074 C -0.49184 -0.38449 -0.48976 -0.37847 -0.48802 -0.37246 C -0.48732 -0.36713 -0.48698 -0.36158 -0.48628 -0.35625 C -0.48594 -0.35394 -0.48455 -0.35185 -0.48455 -0.34954 C -0.48455 -0.33796 -0.48524 -0.32639 -0.48628 -0.31505 C -0.48646 -0.3125 -0.48663 -0.30972 -0.48802 -0.3081 C -0.48976 -0.30579 -0.49253 -0.30509 -0.49479 -0.30347 C -0.51545 -0.30579 -0.51215 -0.29954 -0.52239 -0.31505 C -0.5243 -0.31783 -0.52552 -0.32153 -0.5276 -0.32408 C -0.53073 -0.32778 -0.53802 -0.33334 -0.53802 -0.33334 C -0.53958 -0.33727 -0.54166 -0.34074 -0.54305 -0.34491 C -0.54566 -0.35232 -0.54653 -0.36088 -0.55 -0.36783 L -0.56041 -0.38843 C -0.56146 -0.39074 -0.56267 -0.39306 -0.56389 -0.39537 C -0.56545 -0.39931 -0.56719 -0.40324 -0.56892 -0.40695 C -0.57014 -0.40926 -0.57083 -0.41204 -0.57239 -0.41389 C -0.57448 -0.41597 -0.57708 -0.41667 -0.57934 -0.41852 C -0.58854 -0.42616 -0.58333 -0.42477 -0.59305 -0.42986 C -0.59653 -0.43171 -0.60347 -0.43449 -0.60347 -0.43449 C -0.60625 -0.4338 -0.60972 -0.43449 -0.61215 -0.43218 C -0.6158 -0.42871 -0.61684 -0.4132 -0.61719 -0.40926 C -0.6184 -0.37477 -0.6191 -0.34028 -0.62066 -0.30579 C -0.62083 -0.30347 -0.62135 -0.30093 -0.62239 -0.29884 C -0.62639 -0.29121 -0.62864 -0.2919 -0.63455 -0.2875 C -0.63628 -0.28611 -0.63785 -0.28403 -0.63958 -0.28287 C -0.64132 -0.28171 -0.64323 -0.28171 -0.64479 -0.28056 C -0.6467 -0.27917 -0.64826 -0.27732 -0.65 -0.27593 C -0.6533 -0.27338 -0.65677 -0.27107 -0.66041 -0.26898 C -0.68403 -0.25463 -0.65607 -0.27199 -0.67587 -0.26204 C -0.6783 -0.26088 -0.68038 -0.2588 -0.68281 -0.25764 C -0.68611 -0.25579 -0.68958 -0.2544 -0.69305 -0.25301 L -0.69826 -0.2507 C -0.7 -0.24977 -0.70173 -0.24884 -0.70347 -0.24838 C -0.70573 -0.24769 -0.70798 -0.24699 -0.71041 -0.24607 C -0.72482 -0.24051 -0.70555 -0.24769 -0.72066 -0.23912 C -0.72482 -0.23681 -0.7368 -0.23519 -0.73958 -0.23449 C -0.74132 -0.2338 -0.74305 -0.23264 -0.74479 -0.23218 C -0.75416 -0.22963 -0.75382 -0.22986 -0.76024 -0.22986 " pathEditMode="relative" ptsTypes="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522" y="3140968"/>
            <a:ext cx="5053600" cy="3461915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4588202" y="2105472"/>
            <a:ext cx="3617490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Void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setup () {</a:t>
            </a:r>
          </a:p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Sparki.moveFoward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()</a:t>
            </a:r>
          </a:p>
          <a:p>
            <a:pPr algn="ctr"/>
            <a:r>
              <a:rPr lang="pt-BR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}</a:t>
            </a: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dizer ao computador o que queremos que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 faça?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73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3548" y="1772816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Facilitam a comunicação entre programador e máquina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/>
                <a:cs typeface="Verdana"/>
              </a:rPr>
              <a:t>Permitem utilizar palavras que o ser humano entenda mais facilmente ao invés de 0’s e 1’s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Padronizam a comunicação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/>
                <a:cs typeface="Verdana"/>
              </a:rPr>
              <a:t>Comandos bem definidos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Dão liberdade </a:t>
            </a:r>
            <a:r>
              <a:rPr lang="pt-BR" sz="2000" dirty="0">
                <a:latin typeface="Verdana"/>
                <a:cs typeface="Verdana"/>
              </a:rPr>
              <a:t>a</a:t>
            </a:r>
            <a:r>
              <a:rPr lang="pt-BR" sz="2000" dirty="0" smtClean="0">
                <a:latin typeface="Verdana"/>
                <a:cs typeface="Verdana"/>
              </a:rPr>
              <a:t> cada programador para implementar a sua própria solução para um problema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sz="2000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Permitem que programadores reutilizem códigos de outros programadores de forma mais fácil</a:t>
            </a:r>
            <a:endParaRPr lang="pt-BR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51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64239096"/>
              </p:ext>
            </p:extLst>
          </p:nvPr>
        </p:nvGraphicFramePr>
        <p:xfrm>
          <a:off x="1619672" y="3356992"/>
          <a:ext cx="5904656" cy="1377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3568" y="3580584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/>
                <a:cs typeface="Verdana"/>
              </a:rPr>
              <a:t>Alto </a:t>
            </a:r>
            <a:r>
              <a:rPr lang="en-US" dirty="0" err="1" smtClean="0">
                <a:latin typeface="Verdana"/>
                <a:cs typeface="Verdana"/>
              </a:rPr>
              <a:t>nível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8344" y="357688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Verdana"/>
                <a:cs typeface="Verdana"/>
              </a:rPr>
              <a:t>Baixo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nível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9" name="Texto Explicativo 2 (Sem Bordas) 8"/>
          <p:cNvSpPr/>
          <p:nvPr/>
        </p:nvSpPr>
        <p:spPr>
          <a:xfrm>
            <a:off x="1534061" y="5007525"/>
            <a:ext cx="1666695" cy="122413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3409"/>
              <a:gd name="adj6" fmla="val -34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Mais próxima à linguagem humana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12" name="Texto Explicativo 2 (Sem Bordas) 11"/>
          <p:cNvSpPr/>
          <p:nvPr/>
        </p:nvSpPr>
        <p:spPr>
          <a:xfrm flipH="1">
            <a:off x="5868144" y="5007525"/>
            <a:ext cx="1666695" cy="122413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260"/>
              <a:gd name="adj6" fmla="val -4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Mais próxima à linguagem de máquina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9813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</TotalTime>
  <Words>1651</Words>
  <Application>Microsoft Office PowerPoint</Application>
  <PresentationFormat>Apresentação na tela (4:3)</PresentationFormat>
  <Paragraphs>203</Paragraphs>
  <Slides>32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Verdana</vt:lpstr>
      <vt:lpstr>Wingdings</vt:lpstr>
      <vt:lpstr>Tema do Office</vt:lpstr>
      <vt:lpstr>Projeto Edubot</vt:lpstr>
      <vt:lpstr>Como se comunicar com o sparki?</vt:lpstr>
      <vt:lpstr>Como se comunicar com o sparki?</vt:lpstr>
      <vt:lpstr>Como se comunicar com o sparki?</vt:lpstr>
      <vt:lpstr>Como se comunicar com o sparki?</vt:lpstr>
      <vt:lpstr>Como se comunicar com o sparki?</vt:lpstr>
      <vt:lpstr>Como dizer ao computador o que queremos que o Sparki faça?</vt:lpstr>
      <vt:lpstr>Linguagens de programação</vt:lpstr>
      <vt:lpstr>Linguagens de programação</vt:lpstr>
      <vt:lpstr>Linguagens de programação</vt:lpstr>
      <vt:lpstr>Como o computador repassa a mensagem para o Sparki?</vt:lpstr>
      <vt:lpstr>Compilador</vt:lpstr>
      <vt:lpstr>A IDE do Sparki</vt:lpstr>
      <vt:lpstr>Apresentação do PowerPoint</vt:lpstr>
      <vt:lpstr>E então, vamos programar?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Passando o código para o Sparki </vt:lpstr>
      <vt:lpstr>Apresentação do PowerPoint</vt:lpstr>
      <vt:lpstr>Apresentação do PowerPoint</vt:lpstr>
      <vt:lpstr>Apresentação do PowerPoint</vt:lpstr>
      <vt:lpstr>Apresentação do PowerPoint</vt:lpstr>
      <vt:lpstr>Próxima atividade...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Edubot</dc:title>
  <dc:creator>Mateus Mendelson da Silva</dc:creator>
  <cp:lastModifiedBy>Izabella Gomes</cp:lastModifiedBy>
  <cp:revision>106</cp:revision>
  <dcterms:created xsi:type="dcterms:W3CDTF">2014-08-27T23:45:51Z</dcterms:created>
  <dcterms:modified xsi:type="dcterms:W3CDTF">2015-04-25T21:19:47Z</dcterms:modified>
</cp:coreProperties>
</file>